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69" r:id="rId2"/>
    <p:sldId id="270" r:id="rId3"/>
    <p:sldId id="271" r:id="rId4"/>
    <p:sldId id="272" r:id="rId5"/>
    <p:sldId id="273" r:id="rId6"/>
    <p:sldId id="274" r:id="rId7"/>
    <p:sldId id="275" r:id="rId8"/>
    <p:sldId id="276" r:id="rId9"/>
    <p:sldId id="277" r:id="rId10"/>
    <p:sldId id="278" r:id="rId11"/>
  </p:sldIdLst>
  <p:sldSz cx="12192000" cy="6858000"/>
  <p:notesSz cx="6858000" cy="9144000"/>
  <p:embeddedFontLst>
    <p:embeddedFont>
      <p:font typeface="Amasis MT Pro Medium" panose="02040604050005020304" pitchFamily="18" charset="0"/>
      <p:regular r:id="rId13"/>
      <p:italic r:id="rId1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9" roundtripDataSignature="AMtx7mjOmBtk5DbvnkierGKxpb4ZbKw0W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B119"/>
    <a:srgbClr val="0479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14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29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30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30T10:39:12.709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0 1 24575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30T10:39:13.398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5-11-30T10:39:13.531"/>
    </inkml:context>
    <inkml:brush xml:id="br0">
      <inkml:brushProperty name="width" value="0.035" units="cm"/>
      <inkml:brushProperty name="height" value="0.035" units="cm"/>
    </inkml:brush>
  </inkml:definitions>
  <inkml:trace contextRef="#ctx0" brushRef="#br0">0 0 24575</inkml:trace>
</inkml:ink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en-US"/>
          </a:p>
        </p:txBody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5BA04E2F-3E25-74A2-E274-2DE3C83034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6:notes">
            <a:extLst>
              <a:ext uri="{FF2B5EF4-FFF2-40B4-BE49-F238E27FC236}">
                <a16:creationId xmlns:a16="http://schemas.microsoft.com/office/drawing/2014/main" id="{9E6478A6-7A20-C255-1F2E-224C6880F2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6:notes">
            <a:extLst>
              <a:ext uri="{FF2B5EF4-FFF2-40B4-BE49-F238E27FC236}">
                <a16:creationId xmlns:a16="http://schemas.microsoft.com/office/drawing/2014/main" id="{94895D93-7E3E-E301-89FA-91F66C5A1CA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3575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>
          <a:extLst>
            <a:ext uri="{FF2B5EF4-FFF2-40B4-BE49-F238E27FC236}">
              <a16:creationId xmlns:a16="http://schemas.microsoft.com/office/drawing/2014/main" id="{1EDD0A2F-1465-4583-6204-E663F1F6E8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1:notes">
            <a:extLst>
              <a:ext uri="{FF2B5EF4-FFF2-40B4-BE49-F238E27FC236}">
                <a16:creationId xmlns:a16="http://schemas.microsoft.com/office/drawing/2014/main" id="{D99F751F-C02F-B67C-1EC1-9A1AFD594F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1:notes">
            <a:extLst>
              <a:ext uri="{FF2B5EF4-FFF2-40B4-BE49-F238E27FC236}">
                <a16:creationId xmlns:a16="http://schemas.microsoft.com/office/drawing/2014/main" id="{C7F59887-716D-DC97-8F47-F34EBD20E30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817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>
          <a:extLst>
            <a:ext uri="{FF2B5EF4-FFF2-40B4-BE49-F238E27FC236}">
              <a16:creationId xmlns:a16="http://schemas.microsoft.com/office/drawing/2014/main" id="{345D0202-4840-9311-69A8-CD4E16DC7F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:notes">
            <a:extLst>
              <a:ext uri="{FF2B5EF4-FFF2-40B4-BE49-F238E27FC236}">
                <a16:creationId xmlns:a16="http://schemas.microsoft.com/office/drawing/2014/main" id="{4ABB3EDA-22F7-61AF-6A6C-C1E0B450896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8" name="Google Shape;168;p7:notes">
            <a:extLst>
              <a:ext uri="{FF2B5EF4-FFF2-40B4-BE49-F238E27FC236}">
                <a16:creationId xmlns:a16="http://schemas.microsoft.com/office/drawing/2014/main" id="{80E9494F-7E36-CC52-94F8-151AABAFF7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017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>
          <a:extLst>
            <a:ext uri="{FF2B5EF4-FFF2-40B4-BE49-F238E27FC236}">
              <a16:creationId xmlns:a16="http://schemas.microsoft.com/office/drawing/2014/main" id="{F230A480-F50B-0764-CC10-8A7A8702B6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9:notes">
            <a:extLst>
              <a:ext uri="{FF2B5EF4-FFF2-40B4-BE49-F238E27FC236}">
                <a16:creationId xmlns:a16="http://schemas.microsoft.com/office/drawing/2014/main" id="{4218AD06-6425-E91A-D483-0A3966BBE51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9:notes">
            <a:extLst>
              <a:ext uri="{FF2B5EF4-FFF2-40B4-BE49-F238E27FC236}">
                <a16:creationId xmlns:a16="http://schemas.microsoft.com/office/drawing/2014/main" id="{C32D6841-BBE2-3A03-78F8-06E96F3ED4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9629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C2D88391-E1E8-E15E-3568-008AC89054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0:notes">
            <a:extLst>
              <a:ext uri="{FF2B5EF4-FFF2-40B4-BE49-F238E27FC236}">
                <a16:creationId xmlns:a16="http://schemas.microsoft.com/office/drawing/2014/main" id="{DE7F41A0-3498-7853-E123-D89B9411E05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0:notes">
            <a:extLst>
              <a:ext uri="{FF2B5EF4-FFF2-40B4-BE49-F238E27FC236}">
                <a16:creationId xmlns:a16="http://schemas.microsoft.com/office/drawing/2014/main" id="{A5B2C644-870D-3B77-4083-0AAF4525230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6412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>
          <a:extLst>
            <a:ext uri="{FF2B5EF4-FFF2-40B4-BE49-F238E27FC236}">
              <a16:creationId xmlns:a16="http://schemas.microsoft.com/office/drawing/2014/main" id="{E102439A-9CB0-E1D4-921F-3DB36B93B3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:notes">
            <a:extLst>
              <a:ext uri="{FF2B5EF4-FFF2-40B4-BE49-F238E27FC236}">
                <a16:creationId xmlns:a16="http://schemas.microsoft.com/office/drawing/2014/main" id="{7FF3C667-1F94-138F-F92A-850253C478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8:notes">
            <a:extLst>
              <a:ext uri="{FF2B5EF4-FFF2-40B4-BE49-F238E27FC236}">
                <a16:creationId xmlns:a16="http://schemas.microsoft.com/office/drawing/2014/main" id="{44842865-48F0-23DD-658B-86802A5874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6227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53E287B2-DA03-77E4-E237-BF45FE7DB2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6:notes">
            <a:extLst>
              <a:ext uri="{FF2B5EF4-FFF2-40B4-BE49-F238E27FC236}">
                <a16:creationId xmlns:a16="http://schemas.microsoft.com/office/drawing/2014/main" id="{C645CD5F-FF0C-2CFE-EA53-F7C543FF0EA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6:notes">
            <a:extLst>
              <a:ext uri="{FF2B5EF4-FFF2-40B4-BE49-F238E27FC236}">
                <a16:creationId xmlns:a16="http://schemas.microsoft.com/office/drawing/2014/main" id="{64E04DE9-C1C6-D923-F2D2-226504DBCC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752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>
          <a:extLst>
            <a:ext uri="{FF2B5EF4-FFF2-40B4-BE49-F238E27FC236}">
              <a16:creationId xmlns:a16="http://schemas.microsoft.com/office/drawing/2014/main" id="{55E178C0-48FF-F4ED-80FD-D002C4483C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:notes">
            <a:extLst>
              <a:ext uri="{FF2B5EF4-FFF2-40B4-BE49-F238E27FC236}">
                <a16:creationId xmlns:a16="http://schemas.microsoft.com/office/drawing/2014/main" id="{BC737072-B056-E544-93B1-EF12A909EE8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68" name="Google Shape;168;p7:notes">
            <a:extLst>
              <a:ext uri="{FF2B5EF4-FFF2-40B4-BE49-F238E27FC236}">
                <a16:creationId xmlns:a16="http://schemas.microsoft.com/office/drawing/2014/main" id="{7640FAF3-6EDB-A916-7FAE-3FB89A7EA29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5167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>
          <a:extLst>
            <a:ext uri="{FF2B5EF4-FFF2-40B4-BE49-F238E27FC236}">
              <a16:creationId xmlns:a16="http://schemas.microsoft.com/office/drawing/2014/main" id="{E978D1DC-53E3-B014-1C99-86909C1078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:notes">
            <a:extLst>
              <a:ext uri="{FF2B5EF4-FFF2-40B4-BE49-F238E27FC236}">
                <a16:creationId xmlns:a16="http://schemas.microsoft.com/office/drawing/2014/main" id="{6A2EB091-B3F4-5189-2B68-F5D872ADEB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8:notes">
            <a:extLst>
              <a:ext uri="{FF2B5EF4-FFF2-40B4-BE49-F238E27FC236}">
                <a16:creationId xmlns:a16="http://schemas.microsoft.com/office/drawing/2014/main" id="{8C606E13-0C38-3D5E-3476-3B8CAA9FCF3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76206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>
          <a:extLst>
            <a:ext uri="{FF2B5EF4-FFF2-40B4-BE49-F238E27FC236}">
              <a16:creationId xmlns:a16="http://schemas.microsoft.com/office/drawing/2014/main" id="{E3A503C0-B707-E49D-7995-D234E79FFF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8:notes">
            <a:extLst>
              <a:ext uri="{FF2B5EF4-FFF2-40B4-BE49-F238E27FC236}">
                <a16:creationId xmlns:a16="http://schemas.microsoft.com/office/drawing/2014/main" id="{F876D80D-CD97-8075-9DF6-CC278FFB91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8:notes">
            <a:extLst>
              <a:ext uri="{FF2B5EF4-FFF2-40B4-BE49-F238E27FC236}">
                <a16:creationId xmlns:a16="http://schemas.microsoft.com/office/drawing/2014/main" id="{3FE81FA9-13CE-DB63-247E-43E6E1650E2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878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1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7" name="Google Shape;27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5"/>
          <p:cNvSpPr txBox="1">
            <a:spLocks noGrp="1"/>
          </p:cNvSpPr>
          <p:nvPr>
            <p:ph type="ftr" idx="11"/>
          </p:nvPr>
        </p:nvSpPr>
        <p:spPr>
          <a:xfrm>
            <a:off x="3880338" y="6356350"/>
            <a:ext cx="42730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4"/>
          <p:cNvSpPr txBox="1">
            <a:spLocks noGrp="1"/>
          </p:cNvSpPr>
          <p:nvPr>
            <p:ph type="ftr" idx="11"/>
          </p:nvPr>
        </p:nvSpPr>
        <p:spPr>
          <a:xfrm>
            <a:off x="3880338" y="6356350"/>
            <a:ext cx="42730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25"/>
          <p:cNvSpPr txBox="1">
            <a:spLocks noGrp="1"/>
          </p:cNvSpPr>
          <p:nvPr>
            <p:ph type="ftr" idx="11"/>
          </p:nvPr>
        </p:nvSpPr>
        <p:spPr>
          <a:xfrm>
            <a:off x="3880338" y="6356350"/>
            <a:ext cx="42730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6"/>
          <p:cNvSpPr txBox="1">
            <a:spLocks noGrp="1"/>
          </p:cNvSpPr>
          <p:nvPr>
            <p:ph type="ftr" idx="11"/>
          </p:nvPr>
        </p:nvSpPr>
        <p:spPr>
          <a:xfrm>
            <a:off x="3880338" y="6356350"/>
            <a:ext cx="42730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8" name="Google Shape;38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7"/>
          <p:cNvSpPr txBox="1">
            <a:spLocks noGrp="1"/>
          </p:cNvSpPr>
          <p:nvPr>
            <p:ph type="ftr" idx="11"/>
          </p:nvPr>
        </p:nvSpPr>
        <p:spPr>
          <a:xfrm>
            <a:off x="3880338" y="6356350"/>
            <a:ext cx="42730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40" name="Google Shape;40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711512" y="330213"/>
            <a:ext cx="1284576" cy="6377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1" name="Google Shape;41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3317" y="0"/>
            <a:ext cx="1489765" cy="1386637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635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711512" y="330213"/>
            <a:ext cx="1284576" cy="637759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1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8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8"/>
          <p:cNvSpPr/>
          <p:nvPr/>
        </p:nvSpPr>
        <p:spPr>
          <a:xfrm>
            <a:off x="838200" y="6338919"/>
            <a:ext cx="2743200" cy="382556"/>
          </a:xfrm>
          <a:custGeom>
            <a:avLst/>
            <a:gdLst/>
            <a:ahLst/>
            <a:cxnLst/>
            <a:rect l="l" t="t" r="r" b="b"/>
            <a:pathLst>
              <a:path w="1026026" h="189485" extrusionOk="0">
                <a:moveTo>
                  <a:pt x="0" y="0"/>
                </a:moveTo>
                <a:lnTo>
                  <a:pt x="1026026" y="0"/>
                </a:lnTo>
                <a:lnTo>
                  <a:pt x="1026026" y="189485"/>
                </a:lnTo>
                <a:lnTo>
                  <a:pt x="0" y="189485"/>
                </a:lnTo>
                <a:close/>
              </a:path>
            </a:pathLst>
          </a:custGeom>
          <a:solidFill>
            <a:srgbClr val="1869A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18"/>
          <p:cNvSpPr txBox="1">
            <a:spLocks noGrp="1"/>
          </p:cNvSpPr>
          <p:nvPr>
            <p:ph type="ftr" idx="11"/>
          </p:nvPr>
        </p:nvSpPr>
        <p:spPr>
          <a:xfrm>
            <a:off x="3880338" y="6356350"/>
            <a:ext cx="42730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1" name="Google Shape;51;p1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3317" y="0"/>
            <a:ext cx="1489765" cy="1386637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8"/>
          <p:cNvSpPr/>
          <p:nvPr/>
        </p:nvSpPr>
        <p:spPr>
          <a:xfrm>
            <a:off x="10933155" y="6344015"/>
            <a:ext cx="466090" cy="431923"/>
          </a:xfrm>
          <a:custGeom>
            <a:avLst/>
            <a:gdLst/>
            <a:ahLst/>
            <a:cxnLst/>
            <a:rect l="l" t="t" r="r" b="b"/>
            <a:pathLst>
              <a:path w="1026026" h="189485" extrusionOk="0">
                <a:moveTo>
                  <a:pt x="0" y="0"/>
                </a:moveTo>
                <a:lnTo>
                  <a:pt x="1026026" y="0"/>
                </a:lnTo>
                <a:lnTo>
                  <a:pt x="1026026" y="189485"/>
                </a:lnTo>
                <a:lnTo>
                  <a:pt x="0" y="189485"/>
                </a:lnTo>
                <a:close/>
              </a:path>
            </a:pathLst>
          </a:custGeom>
          <a:solidFill>
            <a:srgbClr val="1869A6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53" name="Google Shape;5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7" name="Google Shape;57;p19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9"/>
          <p:cNvSpPr txBox="1">
            <a:spLocks noGrp="1"/>
          </p:cNvSpPr>
          <p:nvPr>
            <p:ph type="ftr" idx="11"/>
          </p:nvPr>
        </p:nvSpPr>
        <p:spPr>
          <a:xfrm>
            <a:off x="3880338" y="6356350"/>
            <a:ext cx="42730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0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20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4" name="Google Shape;64;p20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20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66" name="Google Shape;66;p20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7" name="Google Shape;67;p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20"/>
          <p:cNvSpPr txBox="1">
            <a:spLocks noGrp="1"/>
          </p:cNvSpPr>
          <p:nvPr>
            <p:ph type="ftr" idx="11"/>
          </p:nvPr>
        </p:nvSpPr>
        <p:spPr>
          <a:xfrm>
            <a:off x="3880338" y="6356350"/>
            <a:ext cx="42730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2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73" name="Google Shape;73;p2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4" name="Google Shape;74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21"/>
          <p:cNvSpPr txBox="1">
            <a:spLocks noGrp="1"/>
          </p:cNvSpPr>
          <p:nvPr>
            <p:ph type="ftr" idx="11"/>
          </p:nvPr>
        </p:nvSpPr>
        <p:spPr>
          <a:xfrm>
            <a:off x="3880338" y="6356350"/>
            <a:ext cx="42730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80" name="Google Shape;80;p2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1" name="Google Shape;81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22"/>
          <p:cNvSpPr txBox="1">
            <a:spLocks noGrp="1"/>
          </p:cNvSpPr>
          <p:nvPr>
            <p:ph type="ftr" idx="11"/>
          </p:nvPr>
        </p:nvSpPr>
        <p:spPr>
          <a:xfrm>
            <a:off x="3880338" y="6356350"/>
            <a:ext cx="42730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2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3"/>
          <p:cNvSpPr txBox="1">
            <a:spLocks noGrp="1"/>
          </p:cNvSpPr>
          <p:nvPr>
            <p:ph type="ftr" idx="11"/>
          </p:nvPr>
        </p:nvSpPr>
        <p:spPr>
          <a:xfrm>
            <a:off x="3880338" y="6356350"/>
            <a:ext cx="42730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3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3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10711512" y="330213"/>
            <a:ext cx="1284576" cy="637759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3"/>
          <p:cNvSpPr/>
          <p:nvPr/>
        </p:nvSpPr>
        <p:spPr>
          <a:xfrm>
            <a:off x="838200" y="6338919"/>
            <a:ext cx="2743200" cy="382556"/>
          </a:xfrm>
          <a:custGeom>
            <a:avLst/>
            <a:gdLst/>
            <a:ahLst/>
            <a:cxnLst/>
            <a:rect l="l" t="t" r="r" b="b"/>
            <a:pathLst>
              <a:path w="1026026" h="189485" extrusionOk="0">
                <a:moveTo>
                  <a:pt x="0" y="0"/>
                </a:moveTo>
                <a:lnTo>
                  <a:pt x="1026026" y="0"/>
                </a:lnTo>
                <a:lnTo>
                  <a:pt x="1026026" y="189485"/>
                </a:lnTo>
                <a:lnTo>
                  <a:pt x="0" y="189485"/>
                </a:lnTo>
                <a:close/>
              </a:path>
            </a:pathLst>
          </a:custGeom>
          <a:solidFill>
            <a:srgbClr val="1869A6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pic>
        <p:nvPicPr>
          <p:cNvPr id="13" name="Google Shape;13;p13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93317" y="0"/>
            <a:ext cx="1489765" cy="1386637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3"/>
          <p:cNvSpPr/>
          <p:nvPr/>
        </p:nvSpPr>
        <p:spPr>
          <a:xfrm>
            <a:off x="10974189" y="6344015"/>
            <a:ext cx="466090" cy="431923"/>
          </a:xfrm>
          <a:custGeom>
            <a:avLst/>
            <a:gdLst/>
            <a:ahLst/>
            <a:cxnLst/>
            <a:rect l="l" t="t" r="r" b="b"/>
            <a:pathLst>
              <a:path w="1026026" h="189485" extrusionOk="0">
                <a:moveTo>
                  <a:pt x="0" y="0"/>
                </a:moveTo>
                <a:lnTo>
                  <a:pt x="1026026" y="0"/>
                </a:lnTo>
                <a:lnTo>
                  <a:pt x="1026026" y="189485"/>
                </a:lnTo>
                <a:lnTo>
                  <a:pt x="0" y="189485"/>
                </a:lnTo>
                <a:close/>
              </a:path>
            </a:pathLst>
          </a:custGeom>
          <a:solidFill>
            <a:srgbClr val="1869A6"/>
          </a:solidFill>
          <a:ln>
            <a:noFill/>
          </a:ln>
        </p:spPr>
        <p:txBody>
          <a:bodyPr/>
          <a:lstStyle/>
          <a:p>
            <a:endParaRPr lang="en-US"/>
          </a:p>
        </p:txBody>
      </p:sp>
      <p:sp>
        <p:nvSpPr>
          <p:cNvPr id="15" name="Google Shape;15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6" name="Google Shape;16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13"/>
          <p:cNvSpPr txBox="1">
            <a:spLocks noGrp="1"/>
          </p:cNvSpPr>
          <p:nvPr>
            <p:ph type="ftr" idx="11"/>
          </p:nvPr>
        </p:nvSpPr>
        <p:spPr>
          <a:xfrm>
            <a:off x="3880338" y="6356350"/>
            <a:ext cx="4273062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mahmoudafx1@gmail.com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jpg"/><Relationship Id="rId5" Type="http://schemas.openxmlformats.org/officeDocument/2006/relationships/image" Target="../media/image4.png"/><Relationship Id="rId4" Type="http://schemas.openxmlformats.org/officeDocument/2006/relationships/hyperlink" Target="https://github.com/mahmoudafx1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5.jpg"/><Relationship Id="rId7" Type="http://schemas.openxmlformats.org/officeDocument/2006/relationships/customXml" Target="../ink/ink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customXml" Target="../ink/ink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>
          <a:extLst>
            <a:ext uri="{FF2B5EF4-FFF2-40B4-BE49-F238E27FC236}">
              <a16:creationId xmlns:a16="http://schemas.microsoft.com/office/drawing/2014/main" id="{ECBE236C-A008-35E8-B47F-29F63944AC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6">
            <a:extLst>
              <a:ext uri="{FF2B5EF4-FFF2-40B4-BE49-F238E27FC236}">
                <a16:creationId xmlns:a16="http://schemas.microsoft.com/office/drawing/2014/main" id="{81B7BAF2-0739-4E82-FB5F-7A5F9016EEC9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dirty="0"/>
              <a:t>11/30/25</a:t>
            </a:r>
          </a:p>
        </p:txBody>
      </p:sp>
      <p:sp>
        <p:nvSpPr>
          <p:cNvPr id="164" name="Google Shape;164;p6">
            <a:extLst>
              <a:ext uri="{FF2B5EF4-FFF2-40B4-BE49-F238E27FC236}">
                <a16:creationId xmlns:a16="http://schemas.microsoft.com/office/drawing/2014/main" id="{D4C86203-BEA2-41FB-7A14-9223E7DDD1F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  <p:pic>
        <p:nvPicPr>
          <p:cNvPr id="2" name="Google Shape;110;p1">
            <a:extLst>
              <a:ext uri="{FF2B5EF4-FFF2-40B4-BE49-F238E27FC236}">
                <a16:creationId xmlns:a16="http://schemas.microsoft.com/office/drawing/2014/main" id="{BEC39B16-D824-7A16-6670-32443FB152A7}"/>
              </a:ext>
            </a:extLst>
          </p:cNvPr>
          <p:cNvPicPr preferRelativeResize="0"/>
          <p:nvPr/>
        </p:nvPicPr>
        <p:blipFill>
          <a:blip r:embed="rId3"/>
          <a:srcRect/>
          <a:stretch/>
        </p:blipFill>
        <p:spPr>
          <a:xfrm>
            <a:off x="9010943" y="6291124"/>
            <a:ext cx="1362250" cy="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2A106FF-BDFE-1EE9-FAC9-115BFDBB6D2E}"/>
              </a:ext>
            </a:extLst>
          </p:cNvPr>
          <p:cNvSpPr txBox="1"/>
          <p:nvPr/>
        </p:nvSpPr>
        <p:spPr>
          <a:xfrm>
            <a:off x="4656010" y="1606203"/>
            <a:ext cx="286626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solidFill>
                  <a:srgbClr val="0D0D0D"/>
                </a:solidFill>
                <a:latin typeface="Amasis MT Pro Medium" panose="020F0502020204030204" pitchFamily="18" charset="0"/>
                <a:sym typeface="Arial"/>
              </a:rPr>
              <a:t>Project Title </a:t>
            </a:r>
            <a:endParaRPr lang="en-US" sz="2800" dirty="0">
              <a:latin typeface="Amasis MT Pro Medium" panose="020F05020202040302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DB3EC9-1471-FD84-8063-381AA5998495}"/>
              </a:ext>
            </a:extLst>
          </p:cNvPr>
          <p:cNvSpPr txBox="1"/>
          <p:nvPr/>
        </p:nvSpPr>
        <p:spPr>
          <a:xfrm>
            <a:off x="1237868" y="2313824"/>
            <a:ext cx="970254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Haneedy – E-commerce Website for Handmade Products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2F4750-67A0-E172-C0BC-7F75D1191D62}"/>
              </a:ext>
            </a:extLst>
          </p:cNvPr>
          <p:cNvSpPr txBox="1"/>
          <p:nvPr/>
        </p:nvSpPr>
        <p:spPr>
          <a:xfrm>
            <a:off x="4666297" y="3523356"/>
            <a:ext cx="285940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0D0D0D"/>
                </a:solidFill>
                <a:latin typeface="Amasis MT Pro Medium" panose="020F0502020204030204" pitchFamily="18" charset="0"/>
              </a:rPr>
              <a:t>Presenter’s Name:</a:t>
            </a:r>
          </a:p>
          <a:p>
            <a:pPr algn="ctr"/>
            <a:endParaRPr lang="en-US" sz="2400" dirty="0">
              <a:latin typeface="Amasis MT Pro Medium" panose="020F05020202040302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3A7FF5-0BF1-3D73-534C-0D79B8D225F9}"/>
              </a:ext>
            </a:extLst>
          </p:cNvPr>
          <p:cNvSpPr txBox="1"/>
          <p:nvPr/>
        </p:nvSpPr>
        <p:spPr>
          <a:xfrm>
            <a:off x="2695574" y="3951348"/>
            <a:ext cx="68008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Eng Mahmoud Ibrahim Elsayed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35F731-E409-EC15-2BBC-7EC43B1E78E7}"/>
              </a:ext>
            </a:extLst>
          </p:cNvPr>
          <p:cNvSpPr txBox="1"/>
          <p:nvPr/>
        </p:nvSpPr>
        <p:spPr>
          <a:xfrm>
            <a:off x="4900612" y="5057846"/>
            <a:ext cx="285940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0D0D0D"/>
                </a:solidFill>
                <a:latin typeface="Amasis MT Pro Medium" panose="020F0502020204030204" pitchFamily="18" charset="0"/>
              </a:rPr>
              <a:t>Date:</a:t>
            </a:r>
            <a:endParaRPr lang="en-US" sz="2400" dirty="0">
              <a:latin typeface="Amasis MT Pro Medium" panose="020F05020202040302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227A17-336B-073F-A8B3-F6D5CB1D5E98}"/>
              </a:ext>
            </a:extLst>
          </p:cNvPr>
          <p:cNvSpPr txBox="1"/>
          <p:nvPr/>
        </p:nvSpPr>
        <p:spPr>
          <a:xfrm>
            <a:off x="5757672" y="5096758"/>
            <a:ext cx="680085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29 Nov 2025</a:t>
            </a:r>
          </a:p>
        </p:txBody>
      </p:sp>
    </p:spTree>
    <p:extLst>
      <p:ext uri="{BB962C8B-B14F-4D97-AF65-F5344CB8AC3E}">
        <p14:creationId xmlns:p14="http://schemas.microsoft.com/office/powerpoint/2010/main" val="23253097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>
          <a:extLst>
            <a:ext uri="{FF2B5EF4-FFF2-40B4-BE49-F238E27FC236}">
              <a16:creationId xmlns:a16="http://schemas.microsoft.com/office/drawing/2014/main" id="{04B11339-3BA9-3001-139B-000407EF98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1">
            <a:extLst>
              <a:ext uri="{FF2B5EF4-FFF2-40B4-BE49-F238E27FC236}">
                <a16:creationId xmlns:a16="http://schemas.microsoft.com/office/drawing/2014/main" id="{5D922DB3-37EB-9707-3FCF-D0272D6AC6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2459735"/>
            <a:ext cx="10515600" cy="37172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114300" indent="0" algn="ctr">
              <a:buNone/>
            </a:pPr>
            <a:r>
              <a:rPr lang="en-US" b="1" dirty="0">
                <a:solidFill>
                  <a:srgbClr val="047954"/>
                </a:solidFill>
              </a:rPr>
              <a:t>Contact Information</a:t>
            </a:r>
            <a:endParaRPr lang="en-US" dirty="0">
              <a:solidFill>
                <a:srgbClr val="047954"/>
              </a:solidFill>
            </a:endParaRPr>
          </a:p>
          <a:p>
            <a:pPr marL="114300" indent="0" algn="ctr">
              <a:buNone/>
            </a:pPr>
            <a:r>
              <a:rPr lang="en-US" sz="2000" dirty="0"/>
              <a:t>Email: </a:t>
            </a:r>
            <a:r>
              <a:rPr lang="en-US" sz="2000" dirty="0">
                <a:hlinkClick r:id="rId3"/>
              </a:rPr>
              <a:t>mahmoudafx1@gmail.com</a:t>
            </a:r>
            <a:endParaRPr lang="en-US" sz="2000" dirty="0"/>
          </a:p>
          <a:p>
            <a:pPr marL="114300" indent="0" algn="ctr">
              <a:buNone/>
            </a:pPr>
            <a:r>
              <a:rPr lang="en-US" sz="2000" dirty="0"/>
              <a:t>Phone: +20 10 609 72925</a:t>
            </a:r>
          </a:p>
          <a:p>
            <a:pPr marL="114300" indent="0" algn="ctr">
              <a:buNone/>
            </a:pPr>
            <a:r>
              <a:rPr lang="en-US" sz="2000" dirty="0"/>
              <a:t>GitHub</a:t>
            </a:r>
            <a:r>
              <a:rPr lang="ar-EG" sz="2000" dirty="0"/>
              <a:t> </a:t>
            </a:r>
            <a:r>
              <a:rPr lang="en-US" sz="2000" dirty="0"/>
              <a:t>: </a:t>
            </a:r>
            <a:r>
              <a:rPr lang="en-US" sz="2000" dirty="0">
                <a:hlinkClick r:id="rId4"/>
              </a:rPr>
              <a:t>github.com/mahmoudafx1</a:t>
            </a:r>
            <a:endParaRPr lang="en-US" sz="2000" dirty="0"/>
          </a:p>
          <a:p>
            <a:pPr marL="114300" indent="0" algn="ctr">
              <a:buNone/>
            </a:pPr>
            <a:endParaRPr lang="en-US" dirty="0"/>
          </a:p>
          <a:p>
            <a:pPr marL="114300" indent="0" algn="ctr">
              <a:buNone/>
            </a:pPr>
            <a:r>
              <a:rPr lang="en-US" b="1" dirty="0">
                <a:solidFill>
                  <a:srgbClr val="047954"/>
                </a:solidFill>
              </a:rPr>
              <a:t>Questions &amp; Feedback</a:t>
            </a:r>
            <a:endParaRPr lang="en-US" dirty="0">
              <a:solidFill>
                <a:srgbClr val="047954"/>
              </a:solidFill>
            </a:endParaRPr>
          </a:p>
          <a:p>
            <a:pPr marL="114300" indent="0" algn="ctr">
              <a:buNone/>
            </a:pPr>
            <a:r>
              <a:rPr lang="en-US" sz="2000" dirty="0"/>
              <a:t>Feel free to ask any questions or share your feedback!</a:t>
            </a:r>
          </a:p>
          <a:p>
            <a:pPr marL="228600" lvl="0" indent="-508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endParaRPr dirty="0"/>
          </a:p>
        </p:txBody>
      </p:sp>
      <p:sp>
        <p:nvSpPr>
          <p:cNvPr id="215" name="Google Shape;215;p11">
            <a:extLst>
              <a:ext uri="{FF2B5EF4-FFF2-40B4-BE49-F238E27FC236}">
                <a16:creationId xmlns:a16="http://schemas.microsoft.com/office/drawing/2014/main" id="{542DDA02-5335-4B17-1B32-423DC8B6DC20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dirty="0"/>
              <a:t>11/30/25</a:t>
            </a:r>
          </a:p>
        </p:txBody>
      </p:sp>
      <p:sp>
        <p:nvSpPr>
          <p:cNvPr id="217" name="Google Shape;217;p11">
            <a:extLst>
              <a:ext uri="{FF2B5EF4-FFF2-40B4-BE49-F238E27FC236}">
                <a16:creationId xmlns:a16="http://schemas.microsoft.com/office/drawing/2014/main" id="{5D1DF849-0B14-E868-BAE3-9F1C72DF626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pic>
        <p:nvPicPr>
          <p:cNvPr id="2" name="Google Shape;110;p1">
            <a:extLst>
              <a:ext uri="{FF2B5EF4-FFF2-40B4-BE49-F238E27FC236}">
                <a16:creationId xmlns:a16="http://schemas.microsoft.com/office/drawing/2014/main" id="{86FC9F84-C9C9-C34E-16FD-70B320845202}"/>
              </a:ext>
            </a:extLst>
          </p:cNvPr>
          <p:cNvPicPr preferRelativeResize="0"/>
          <p:nvPr/>
        </p:nvPicPr>
        <p:blipFill>
          <a:blip r:embed="rId5"/>
          <a:srcRect/>
          <a:stretch/>
        </p:blipFill>
        <p:spPr>
          <a:xfrm>
            <a:off x="9010943" y="6291124"/>
            <a:ext cx="1362250" cy="36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A person wearing glasses smiling&#10;&#10;AI-generated content may be incorrect.">
            <a:extLst>
              <a:ext uri="{FF2B5EF4-FFF2-40B4-BE49-F238E27FC236}">
                <a16:creationId xmlns:a16="http://schemas.microsoft.com/office/drawing/2014/main" id="{FF9C20B5-061A-F2EF-19DA-7EF76E71968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1913" y="591187"/>
            <a:ext cx="1408174" cy="1408174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660223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>
          <a:extLst>
            <a:ext uri="{FF2B5EF4-FFF2-40B4-BE49-F238E27FC236}">
              <a16:creationId xmlns:a16="http://schemas.microsoft.com/office/drawing/2014/main" id="{BD95D85C-46EB-7611-2866-9445CC1D6A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7">
            <a:extLst>
              <a:ext uri="{FF2B5EF4-FFF2-40B4-BE49-F238E27FC236}">
                <a16:creationId xmlns:a16="http://schemas.microsoft.com/office/drawing/2014/main" id="{3D77B3CD-F63C-19F5-54F8-8C90AABE048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76800" y="1285875"/>
            <a:ext cx="6559550" cy="4448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4400"/>
            </a:pPr>
            <a:r>
              <a:rPr lang="en-US" sz="1600" b="1" dirty="0"/>
              <a:t>Problem:</a:t>
            </a:r>
            <a:br>
              <a:rPr lang="en-US" sz="1600" dirty="0"/>
            </a:br>
            <a:r>
              <a:rPr lang="en-US" sz="1600" dirty="0"/>
              <a:t>Many local Egyptian artisans struggle to sell their handmade products online due to limited visibility and lack of a dedicated e-commerce platform.</a:t>
            </a:r>
            <a:br>
              <a:rPr lang="ar-EG" sz="1600" dirty="0"/>
            </a:br>
            <a:br>
              <a:rPr lang="ar-EG" sz="1600" dirty="0"/>
            </a:br>
            <a:r>
              <a:rPr lang="en-US" sz="1600" b="1" dirty="0"/>
              <a:t>Solution:</a:t>
            </a:r>
            <a:br>
              <a:rPr lang="en-US" sz="1600" dirty="0"/>
            </a:br>
            <a:r>
              <a:rPr lang="en-US" sz="1600" dirty="0"/>
              <a:t>Haneedy is an e-commerce platform designed to help local artisans showcase and sell their handmade products in a simple and easy-to-use interface.</a:t>
            </a:r>
            <a:br>
              <a:rPr lang="ar-EG" sz="1600" dirty="0"/>
            </a:br>
            <a:br>
              <a:rPr lang="ar-EG" sz="1600" dirty="0"/>
            </a:br>
            <a:r>
              <a:rPr lang="en-US" sz="1600" b="1" dirty="0"/>
              <a:t>Unique Value Proposition:</a:t>
            </a:r>
            <a:br>
              <a:rPr lang="en-US" sz="1600" dirty="0"/>
            </a:br>
            <a:r>
              <a:rPr lang="en-US" sz="1600" dirty="0"/>
              <a:t>Haneedy focuses exclusively on Egyptian handmade products, providing a secure and user-friendly platform that connects artisans directly with customers.</a:t>
            </a:r>
            <a:br>
              <a:rPr lang="ar-EG" sz="1600" dirty="0"/>
            </a:br>
            <a:br>
              <a:rPr lang="ar-EG" sz="1600" dirty="0"/>
            </a:br>
            <a:endParaRPr sz="1600" dirty="0"/>
          </a:p>
        </p:txBody>
      </p:sp>
      <p:sp>
        <p:nvSpPr>
          <p:cNvPr id="171" name="Google Shape;171;p7">
            <a:extLst>
              <a:ext uri="{FF2B5EF4-FFF2-40B4-BE49-F238E27FC236}">
                <a16:creationId xmlns:a16="http://schemas.microsoft.com/office/drawing/2014/main" id="{30A4864D-E5E8-50CD-C096-6CBFE0944E50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dirty="0"/>
              <a:t>11/30/25</a:t>
            </a:r>
          </a:p>
        </p:txBody>
      </p:sp>
      <p:sp>
        <p:nvSpPr>
          <p:cNvPr id="173" name="Google Shape;173;p7">
            <a:extLst>
              <a:ext uri="{FF2B5EF4-FFF2-40B4-BE49-F238E27FC236}">
                <a16:creationId xmlns:a16="http://schemas.microsoft.com/office/drawing/2014/main" id="{E813DA0E-5868-C5B5-36BF-81E15D6433E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pic>
        <p:nvPicPr>
          <p:cNvPr id="174" name="Google Shape;174;p7">
            <a:extLst>
              <a:ext uri="{FF2B5EF4-FFF2-40B4-BE49-F238E27FC236}">
                <a16:creationId xmlns:a16="http://schemas.microsoft.com/office/drawing/2014/main" id="{0628748B-8F79-AC32-5641-83FFAD41DBEC}"/>
              </a:ext>
            </a:extLst>
          </p:cNvPr>
          <p:cNvPicPr preferRelativeResize="0"/>
          <p:nvPr/>
        </p:nvPicPr>
        <p:blipFill>
          <a:blip r:embed="rId3"/>
          <a:srcRect l="-9381" t="980" r="-6697" b="223"/>
          <a:stretch>
            <a:fillRect/>
          </a:stretch>
        </p:blipFill>
        <p:spPr>
          <a:xfrm>
            <a:off x="521869" y="1603947"/>
            <a:ext cx="3913971" cy="314580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 cmpd="sng">
            <a:solidFill>
              <a:srgbClr val="336EA8"/>
            </a:solidFill>
            <a:prstDash val="solid"/>
            <a:miter lim="800000"/>
            <a:headEnd type="none" w="sm" len="sm"/>
            <a:tailEnd type="none" w="sm" len="sm"/>
          </a:ln>
          <a:effectLst>
            <a:reflection stA="28000" endPos="28000" dist="5000" dir="5400000" sy="-100000" algn="bl" rotWithShape="0"/>
          </a:effectLst>
        </p:spPr>
      </p:pic>
      <p:pic>
        <p:nvPicPr>
          <p:cNvPr id="2" name="Google Shape;110;p1">
            <a:extLst>
              <a:ext uri="{FF2B5EF4-FFF2-40B4-BE49-F238E27FC236}">
                <a16:creationId xmlns:a16="http://schemas.microsoft.com/office/drawing/2014/main" id="{F68466C6-D7DE-F7FB-777C-61EF98888C43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9010943" y="6291124"/>
            <a:ext cx="1362250" cy="365125"/>
          </a:xfrm>
          <a:prstGeom prst="rect">
            <a:avLst/>
          </a:prstGeom>
          <a:noFill/>
          <a:ln>
            <a:noFill/>
          </a:ln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926336E8-A315-E0F9-B07D-21F996E29432}"/>
                  </a:ext>
                </a:extLst>
              </p14:cNvPr>
              <p14:cNvContentPartPr/>
              <p14:nvPr/>
            </p14:nvContentPartPr>
            <p14:xfrm>
              <a:off x="1600128" y="2688048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926336E8-A315-E0F9-B07D-21F996E29432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594008" y="2681928"/>
                <a:ext cx="12600" cy="12600"/>
              </a:xfrm>
              <a:prstGeom prst="rect">
                <a:avLst/>
              </a:prstGeom>
            </p:spPr>
          </p:pic>
        </mc:Fallback>
      </mc:AlternateContent>
      <p:grpSp>
        <p:nvGrpSpPr>
          <p:cNvPr id="7" name="Group 6">
            <a:extLst>
              <a:ext uri="{FF2B5EF4-FFF2-40B4-BE49-F238E27FC236}">
                <a16:creationId xmlns:a16="http://schemas.microsoft.com/office/drawing/2014/main" id="{85295CE5-31F7-CC26-0A13-062C86DE370A}"/>
              </a:ext>
            </a:extLst>
          </p:cNvPr>
          <p:cNvGrpSpPr/>
          <p:nvPr/>
        </p:nvGrpSpPr>
        <p:grpSpPr>
          <a:xfrm>
            <a:off x="2249568" y="2752488"/>
            <a:ext cx="360" cy="360"/>
            <a:chOff x="2249568" y="2752488"/>
            <a:chExt cx="360" cy="3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7">
              <p14:nvContentPartPr>
                <p14:cNvPr id="5" name="Ink 4">
                  <a:extLst>
                    <a:ext uri="{FF2B5EF4-FFF2-40B4-BE49-F238E27FC236}">
                      <a16:creationId xmlns:a16="http://schemas.microsoft.com/office/drawing/2014/main" id="{CC9D10F9-DC9F-C872-0EAD-0AB96D5DEC65}"/>
                    </a:ext>
                  </a:extLst>
                </p14:cNvPr>
                <p14:cNvContentPartPr/>
                <p14:nvPr/>
              </p14:nvContentPartPr>
              <p14:xfrm>
                <a:off x="2249568" y="2752488"/>
                <a:ext cx="360" cy="360"/>
              </p14:xfrm>
            </p:contentPart>
          </mc:Choice>
          <mc:Fallback xmlns="">
            <p:pic>
              <p:nvPicPr>
                <p:cNvPr id="5" name="Ink 4">
                  <a:extLst>
                    <a:ext uri="{FF2B5EF4-FFF2-40B4-BE49-F238E27FC236}">
                      <a16:creationId xmlns:a16="http://schemas.microsoft.com/office/drawing/2014/main" id="{CC9D10F9-DC9F-C872-0EAD-0AB96D5DEC65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243448" y="2746368"/>
                  <a:ext cx="12600" cy="126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6" name="Ink 5">
                  <a:extLst>
                    <a:ext uri="{FF2B5EF4-FFF2-40B4-BE49-F238E27FC236}">
                      <a16:creationId xmlns:a16="http://schemas.microsoft.com/office/drawing/2014/main" id="{4D91DDDE-113E-3C34-9F21-79C7C906765E}"/>
                    </a:ext>
                  </a:extLst>
                </p14:cNvPr>
                <p14:cNvContentPartPr/>
                <p14:nvPr/>
              </p14:nvContentPartPr>
              <p14:xfrm>
                <a:off x="2249568" y="2752488"/>
                <a:ext cx="360" cy="360"/>
              </p14:xfrm>
            </p:contentPart>
          </mc:Choice>
          <mc:Fallback xmlns="">
            <p:pic>
              <p:nvPicPr>
                <p:cNvPr id="6" name="Ink 5">
                  <a:extLst>
                    <a:ext uri="{FF2B5EF4-FFF2-40B4-BE49-F238E27FC236}">
                      <a16:creationId xmlns:a16="http://schemas.microsoft.com/office/drawing/2014/main" id="{4D91DDDE-113E-3C34-9F21-79C7C906765E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2243448" y="2746368"/>
                  <a:ext cx="12600" cy="126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1378669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>
          <a:extLst>
            <a:ext uri="{FF2B5EF4-FFF2-40B4-BE49-F238E27FC236}">
              <a16:creationId xmlns:a16="http://schemas.microsoft.com/office/drawing/2014/main" id="{EB791256-B9EA-6340-84A5-21713DBF9E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9">
            <a:extLst>
              <a:ext uri="{FF2B5EF4-FFF2-40B4-BE49-F238E27FC236}">
                <a16:creationId xmlns:a16="http://schemas.microsoft.com/office/drawing/2014/main" id="{F1835223-39D7-C146-48DA-AD15332390D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97275" y="400148"/>
            <a:ext cx="2464203" cy="655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-US" sz="1800" dirty="0"/>
              <a:t>Shop Page</a:t>
            </a:r>
            <a:endParaRPr sz="1800" dirty="0"/>
          </a:p>
        </p:txBody>
      </p:sp>
      <p:sp>
        <p:nvSpPr>
          <p:cNvPr id="192" name="Google Shape;192;p9">
            <a:extLst>
              <a:ext uri="{FF2B5EF4-FFF2-40B4-BE49-F238E27FC236}">
                <a16:creationId xmlns:a16="http://schemas.microsoft.com/office/drawing/2014/main" id="{1A27EF2C-8F87-BB74-3D03-BDA45284EAC6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dirty="0"/>
              <a:t>11/30/25</a:t>
            </a:r>
          </a:p>
        </p:txBody>
      </p:sp>
      <p:sp>
        <p:nvSpPr>
          <p:cNvPr id="194" name="Google Shape;194;p9">
            <a:extLst>
              <a:ext uri="{FF2B5EF4-FFF2-40B4-BE49-F238E27FC236}">
                <a16:creationId xmlns:a16="http://schemas.microsoft.com/office/drawing/2014/main" id="{B5AC9807-2880-6BDA-2C0E-2402EB69153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pic>
        <p:nvPicPr>
          <p:cNvPr id="195" name="Google Shape;195;p9">
            <a:extLst>
              <a:ext uri="{FF2B5EF4-FFF2-40B4-BE49-F238E27FC236}">
                <a16:creationId xmlns:a16="http://schemas.microsoft.com/office/drawing/2014/main" id="{10414B3E-0D28-DDDD-C3AF-063E0E24491C}"/>
              </a:ext>
            </a:extLst>
          </p:cNvPr>
          <p:cNvPicPr preferRelativeResize="0"/>
          <p:nvPr/>
        </p:nvPicPr>
        <p:blipFill>
          <a:blip r:embed="rId3"/>
          <a:srcRect t="-264" b="49540"/>
          <a:stretch>
            <a:fillRect/>
          </a:stretch>
        </p:blipFill>
        <p:spPr>
          <a:xfrm>
            <a:off x="1750027" y="948841"/>
            <a:ext cx="3369563" cy="2179166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ECECEC"/>
          </a:solidFill>
          <a:ln w="88900" cap="sq" cmpd="sng">
            <a:solidFill>
              <a:srgbClr val="336EA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algn="tl" rotWithShape="0">
              <a:srgbClr val="000000">
                <a:alpha val="44705"/>
              </a:srgbClr>
            </a:outerShdw>
          </a:effectLst>
        </p:spPr>
      </p:pic>
      <p:pic>
        <p:nvPicPr>
          <p:cNvPr id="2" name="Google Shape;110;p1">
            <a:extLst>
              <a:ext uri="{FF2B5EF4-FFF2-40B4-BE49-F238E27FC236}">
                <a16:creationId xmlns:a16="http://schemas.microsoft.com/office/drawing/2014/main" id="{1C25F780-8C9F-50F2-B406-5853DD2BF4BD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9010943" y="6291124"/>
            <a:ext cx="1362250" cy="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191;p9">
            <a:extLst>
              <a:ext uri="{FF2B5EF4-FFF2-40B4-BE49-F238E27FC236}">
                <a16:creationId xmlns:a16="http://schemas.microsoft.com/office/drawing/2014/main" id="{D3A5E6C8-75BF-0EEC-CC4A-5C8E6B60DE1C}"/>
              </a:ext>
            </a:extLst>
          </p:cNvPr>
          <p:cNvSpPr txBox="1">
            <a:spLocks/>
          </p:cNvSpPr>
          <p:nvPr/>
        </p:nvSpPr>
        <p:spPr>
          <a:xfrm>
            <a:off x="5872342" y="701141"/>
            <a:ext cx="2464203" cy="6559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SzPts val="4400"/>
            </a:pPr>
            <a:r>
              <a:rPr lang="en-US" sz="1800" dirty="0"/>
              <a:t>Shop Cart</a:t>
            </a:r>
          </a:p>
        </p:txBody>
      </p:sp>
      <p:pic>
        <p:nvPicPr>
          <p:cNvPr id="4" name="Google Shape;195;p9">
            <a:extLst>
              <a:ext uri="{FF2B5EF4-FFF2-40B4-BE49-F238E27FC236}">
                <a16:creationId xmlns:a16="http://schemas.microsoft.com/office/drawing/2014/main" id="{651B75F4-C658-EDC8-FE57-5641A8DFEAC1}"/>
              </a:ext>
            </a:extLst>
          </p:cNvPr>
          <p:cNvPicPr preferRelativeResize="0"/>
          <p:nvPr/>
        </p:nvPicPr>
        <p:blipFill>
          <a:blip r:embed="rId5"/>
          <a:srcRect l="1967" t="234" r="37157" b="37292"/>
          <a:stretch>
            <a:fillRect/>
          </a:stretch>
        </p:blipFill>
        <p:spPr>
          <a:xfrm>
            <a:off x="6651764" y="1249834"/>
            <a:ext cx="3369563" cy="2179166"/>
          </a:xfrm>
          <a:prstGeom prst="snip2DiagRect">
            <a:avLst>
              <a:gd name="adj1" fmla="val 0"/>
              <a:gd name="adj2" fmla="val 16667"/>
            </a:avLst>
          </a:prstGeom>
          <a:solidFill>
            <a:srgbClr val="ECECEC"/>
          </a:solidFill>
          <a:ln w="88900" cap="sq" cmpd="sng">
            <a:solidFill>
              <a:srgbClr val="336EA8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algn="tl" rotWithShape="0">
              <a:srgbClr val="000000">
                <a:alpha val="44705"/>
              </a:srgbClr>
            </a:outerShdw>
          </a:effectLst>
        </p:spPr>
      </p:pic>
      <p:sp>
        <p:nvSpPr>
          <p:cNvPr id="5" name="Google Shape;191;p9">
            <a:extLst>
              <a:ext uri="{FF2B5EF4-FFF2-40B4-BE49-F238E27FC236}">
                <a16:creationId xmlns:a16="http://schemas.microsoft.com/office/drawing/2014/main" id="{B6222DAE-5636-BC87-BA7C-A61247DEF5D9}"/>
              </a:ext>
            </a:extLst>
          </p:cNvPr>
          <p:cNvSpPr txBox="1">
            <a:spLocks/>
          </p:cNvSpPr>
          <p:nvPr/>
        </p:nvSpPr>
        <p:spPr>
          <a:xfrm>
            <a:off x="1236841" y="2322576"/>
            <a:ext cx="10750943" cy="45354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ar-EG" sz="2800" b="1" dirty="0"/>
              <a:t> -</a:t>
            </a:r>
            <a:r>
              <a:rPr lang="en-US" sz="2800" b="1" dirty="0"/>
              <a:t>User</a:t>
            </a:r>
            <a:r>
              <a:rPr lang="en-US" sz="1400" b="1" dirty="0"/>
              <a:t> Journey Overview: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Users start from the homepage and browse available handmade products.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They can view product details and add desired items to the shopping cart.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Once ready, users proceed to the checkout page to enter billing information and confirm the order.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The system ensures a smooth and intuitive shopping experience.</a:t>
            </a:r>
            <a:endParaRPr lang="ar-EG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r>
              <a:rPr lang="ar-EG" sz="1600" b="1" dirty="0"/>
              <a:t> </a:t>
            </a:r>
            <a:r>
              <a:rPr lang="ar-EG" sz="2400" b="1" dirty="0"/>
              <a:t>-</a:t>
            </a:r>
            <a:r>
              <a:rPr lang="en-US" sz="1600" b="1" dirty="0"/>
              <a:t>Focus on </a:t>
            </a:r>
            <a:r>
              <a:rPr lang="en-US" sz="2800" b="1" dirty="0"/>
              <a:t>Usability</a:t>
            </a:r>
            <a:r>
              <a:rPr lang="en-US" sz="1600" b="1" dirty="0"/>
              <a:t> and User Experience: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Clean and simple interface for easy navigation.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Quick access to the cart and checkout for a seamless shopping experience.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Designed to be responsive and user-friendly on both desktop and mobile devices.</a:t>
            </a:r>
          </a:p>
        </p:txBody>
      </p:sp>
    </p:spTree>
    <p:extLst>
      <p:ext uri="{BB962C8B-B14F-4D97-AF65-F5344CB8AC3E}">
        <p14:creationId xmlns:p14="http://schemas.microsoft.com/office/powerpoint/2010/main" val="11291994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53BD7332-7FEA-EE81-30F9-6C245ED244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0">
            <a:extLst>
              <a:ext uri="{FF2B5EF4-FFF2-40B4-BE49-F238E27FC236}">
                <a16:creationId xmlns:a16="http://schemas.microsoft.com/office/drawing/2014/main" id="{869865F6-2E31-0BB7-B778-17DE205D80B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0" y="1316736"/>
            <a:ext cx="6197600" cy="47823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114300" indent="0">
              <a:buNone/>
            </a:pPr>
            <a:r>
              <a:rPr lang="en-US" sz="1600" b="1" dirty="0"/>
              <a:t>End Users:</a:t>
            </a:r>
            <a:endParaRPr lang="en-US" sz="1600" dirty="0"/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US" sz="1400" dirty="0"/>
              <a:t>Individuals: Customers who want to easily browse and purchase handmade products.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US" sz="1400" dirty="0"/>
              <a:t>Artisans: Local artisans who submit their products through admin approval; they do not manage their own profiles or display products directly.</a:t>
            </a:r>
          </a:p>
          <a:p>
            <a:pPr marL="114300" indent="0">
              <a:buNone/>
            </a:pPr>
            <a:r>
              <a:rPr lang="en-US" sz="1600" b="1" dirty="0"/>
              <a:t>Key Features:</a:t>
            </a:r>
            <a:endParaRPr lang="en-US" sz="1600" dirty="0"/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US" sz="1400" dirty="0"/>
              <a:t>Product Browsing &amp; Search: Users can explore products and filter by price.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US" sz="1400" dirty="0"/>
              <a:t>Shopping Cart &amp; Order Adjustment: Customers can adjust product quantities before placing an order.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US" sz="1400" dirty="0"/>
              <a:t>Artisan Profiles: Each artisan has a personal profile to view their submitted products and ratings.</a:t>
            </a:r>
          </a:p>
          <a:p>
            <a:pPr marL="114300" indent="0">
              <a:buNone/>
            </a:pPr>
            <a:r>
              <a:rPr lang="en-US" sz="1600" b="1" dirty="0"/>
              <a:t>How Features Solve User Problems:</a:t>
            </a:r>
            <a:endParaRPr lang="en-US" sz="1600" dirty="0"/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US" sz="1400" dirty="0"/>
              <a:t>Browsing &amp; Search: Helps customers quickly find products they want.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US" sz="1400" dirty="0"/>
              <a:t>Shopping Cart &amp; Order Adjustment: Simplifies the buying process and allows users to modify orders before checkout.</a:t>
            </a:r>
          </a:p>
          <a:p>
            <a:pPr>
              <a:buSzPct val="100000"/>
              <a:buFont typeface="Wingdings" panose="05000000000000000000" pitchFamily="2" charset="2"/>
              <a:buChar char="Ø"/>
            </a:pPr>
            <a:r>
              <a:rPr lang="en-US" sz="1400" dirty="0"/>
              <a:t>Admin-mediated Artisan Submission: Ensures products are approved and correctly listed without artisans handling the platform directly.</a:t>
            </a:r>
          </a:p>
          <a:p>
            <a:pPr marL="177800" indent="0">
              <a:spcBef>
                <a:spcPts val="0"/>
              </a:spcBef>
              <a:buSzPts val="2800"/>
              <a:buNone/>
            </a:pPr>
            <a:endParaRPr sz="1400" dirty="0"/>
          </a:p>
        </p:txBody>
      </p:sp>
      <p:sp>
        <p:nvSpPr>
          <p:cNvPr id="202" name="Google Shape;202;p10">
            <a:extLst>
              <a:ext uri="{FF2B5EF4-FFF2-40B4-BE49-F238E27FC236}">
                <a16:creationId xmlns:a16="http://schemas.microsoft.com/office/drawing/2014/main" id="{D635F31C-DB49-B0AE-2150-3F0DF821927B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dirty="0"/>
              <a:t>11/30/25</a:t>
            </a:r>
          </a:p>
        </p:txBody>
      </p:sp>
      <p:sp>
        <p:nvSpPr>
          <p:cNvPr id="204" name="Google Shape;204;p10">
            <a:extLst>
              <a:ext uri="{FF2B5EF4-FFF2-40B4-BE49-F238E27FC236}">
                <a16:creationId xmlns:a16="http://schemas.microsoft.com/office/drawing/2014/main" id="{5C1C6B99-F5FE-EB87-2548-111D2AB8069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207" name="Google Shape;207;p10">
            <a:extLst>
              <a:ext uri="{FF2B5EF4-FFF2-40B4-BE49-F238E27FC236}">
                <a16:creationId xmlns:a16="http://schemas.microsoft.com/office/drawing/2014/main" id="{9CDD0C7C-4825-11E7-B316-1DF3BD919446}"/>
              </a:ext>
            </a:extLst>
          </p:cNvPr>
          <p:cNvSpPr/>
          <p:nvPr/>
        </p:nvSpPr>
        <p:spPr>
          <a:xfrm>
            <a:off x="7326052" y="1758531"/>
            <a:ext cx="4196424" cy="1166491"/>
          </a:xfrm>
          <a:custGeom>
            <a:avLst/>
            <a:gdLst/>
            <a:ahLst/>
            <a:cxnLst/>
            <a:rect l="l" t="t" r="r" b="b"/>
            <a:pathLst>
              <a:path w="1026026" h="189485" extrusionOk="0">
                <a:moveTo>
                  <a:pt x="0" y="0"/>
                </a:moveTo>
                <a:lnTo>
                  <a:pt x="1026026" y="0"/>
                </a:lnTo>
                <a:lnTo>
                  <a:pt x="1026026" y="189485"/>
                </a:lnTo>
                <a:lnTo>
                  <a:pt x="0" y="189485"/>
                </a:lnTo>
                <a:close/>
              </a:path>
            </a:pathLst>
          </a:custGeom>
          <a:solidFill>
            <a:srgbClr val="1869A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10">
            <a:extLst>
              <a:ext uri="{FF2B5EF4-FFF2-40B4-BE49-F238E27FC236}">
                <a16:creationId xmlns:a16="http://schemas.microsoft.com/office/drawing/2014/main" id="{496576E2-7DB8-CE10-9A7E-B292107DEC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326052" y="1758531"/>
            <a:ext cx="4196424" cy="1166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lang="en-US" sz="1800" dirty="0">
                <a:solidFill>
                  <a:schemeClr val="lt1"/>
                </a:solidFill>
              </a:rPr>
              <a:t>Test</a:t>
            </a:r>
            <a:br>
              <a:rPr lang="en-US" sz="1800" dirty="0">
                <a:solidFill>
                  <a:schemeClr val="lt1"/>
                </a:solidFill>
              </a:rPr>
            </a:br>
            <a:endParaRPr sz="1800" dirty="0">
              <a:solidFill>
                <a:schemeClr val="lt1"/>
              </a:solidFill>
            </a:endParaRPr>
          </a:p>
        </p:txBody>
      </p:sp>
      <p:pic>
        <p:nvPicPr>
          <p:cNvPr id="2" name="Google Shape;110;p1">
            <a:extLst>
              <a:ext uri="{FF2B5EF4-FFF2-40B4-BE49-F238E27FC236}">
                <a16:creationId xmlns:a16="http://schemas.microsoft.com/office/drawing/2014/main" id="{9D17312B-DE70-6A6B-CD4E-C43A7DEFE1FA}"/>
              </a:ext>
            </a:extLst>
          </p:cNvPr>
          <p:cNvPicPr preferRelativeResize="0"/>
          <p:nvPr/>
        </p:nvPicPr>
        <p:blipFill>
          <a:blip r:embed="rId3"/>
          <a:srcRect/>
          <a:stretch/>
        </p:blipFill>
        <p:spPr>
          <a:xfrm>
            <a:off x="9010943" y="6291124"/>
            <a:ext cx="1362250" cy="36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 descr="A person holding a phone&#10;&#10;AI-generated content may be incorrect.">
            <a:extLst>
              <a:ext uri="{FF2B5EF4-FFF2-40B4-BE49-F238E27FC236}">
                <a16:creationId xmlns:a16="http://schemas.microsoft.com/office/drawing/2014/main" id="{99A2E90D-2A81-A082-83FE-B4C9A20CD08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035" t="15758" b="33908"/>
          <a:stretch>
            <a:fillRect/>
          </a:stretch>
        </p:blipFill>
        <p:spPr>
          <a:xfrm>
            <a:off x="7361865" y="1804252"/>
            <a:ext cx="4128460" cy="1075051"/>
          </a:xfrm>
          <a:prstGeom prst="rect">
            <a:avLst/>
          </a:prstGeom>
        </p:spPr>
      </p:pic>
      <p:sp>
        <p:nvSpPr>
          <p:cNvPr id="7" name="Google Shape;207;p10">
            <a:extLst>
              <a:ext uri="{FF2B5EF4-FFF2-40B4-BE49-F238E27FC236}">
                <a16:creationId xmlns:a16="http://schemas.microsoft.com/office/drawing/2014/main" id="{6295CEBF-6297-8E4E-DA0B-F406671B2788}"/>
              </a:ext>
            </a:extLst>
          </p:cNvPr>
          <p:cNvSpPr/>
          <p:nvPr/>
        </p:nvSpPr>
        <p:spPr>
          <a:xfrm>
            <a:off x="7333290" y="2990248"/>
            <a:ext cx="4196424" cy="1166491"/>
          </a:xfrm>
          <a:custGeom>
            <a:avLst/>
            <a:gdLst/>
            <a:ahLst/>
            <a:cxnLst/>
            <a:rect l="l" t="t" r="r" b="b"/>
            <a:pathLst>
              <a:path w="1026026" h="189485" extrusionOk="0">
                <a:moveTo>
                  <a:pt x="0" y="0"/>
                </a:moveTo>
                <a:lnTo>
                  <a:pt x="1026026" y="0"/>
                </a:lnTo>
                <a:lnTo>
                  <a:pt x="1026026" y="189485"/>
                </a:lnTo>
                <a:lnTo>
                  <a:pt x="0" y="189485"/>
                </a:lnTo>
                <a:close/>
              </a:path>
            </a:pathLst>
          </a:custGeom>
          <a:solidFill>
            <a:srgbClr val="1869A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Picture 7" descr="A person and person painting a table&#10;&#10;AI-generated content may be incorrect.">
            <a:extLst>
              <a:ext uri="{FF2B5EF4-FFF2-40B4-BE49-F238E27FC236}">
                <a16:creationId xmlns:a16="http://schemas.microsoft.com/office/drawing/2014/main" id="{F3DE2460-4966-76F4-0C1D-78DFD992301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45057" b="14903"/>
          <a:stretch>
            <a:fillRect/>
          </a:stretch>
        </p:blipFill>
        <p:spPr>
          <a:xfrm>
            <a:off x="7367272" y="3022599"/>
            <a:ext cx="4128460" cy="1102643"/>
          </a:xfrm>
          <a:prstGeom prst="rect">
            <a:avLst/>
          </a:prstGeom>
        </p:spPr>
      </p:pic>
      <p:sp>
        <p:nvSpPr>
          <p:cNvPr id="9" name="Google Shape;207;p10">
            <a:extLst>
              <a:ext uri="{FF2B5EF4-FFF2-40B4-BE49-F238E27FC236}">
                <a16:creationId xmlns:a16="http://schemas.microsoft.com/office/drawing/2014/main" id="{A5474215-2F0A-A6D8-3006-516511D698DC}"/>
              </a:ext>
            </a:extLst>
          </p:cNvPr>
          <p:cNvSpPr/>
          <p:nvPr/>
        </p:nvSpPr>
        <p:spPr>
          <a:xfrm>
            <a:off x="7318814" y="4283187"/>
            <a:ext cx="4196424" cy="1166491"/>
          </a:xfrm>
          <a:custGeom>
            <a:avLst/>
            <a:gdLst/>
            <a:ahLst/>
            <a:cxnLst/>
            <a:rect l="l" t="t" r="r" b="b"/>
            <a:pathLst>
              <a:path w="1026026" h="189485" extrusionOk="0">
                <a:moveTo>
                  <a:pt x="0" y="0"/>
                </a:moveTo>
                <a:lnTo>
                  <a:pt x="1026026" y="0"/>
                </a:lnTo>
                <a:lnTo>
                  <a:pt x="1026026" y="189485"/>
                </a:lnTo>
                <a:lnTo>
                  <a:pt x="0" y="189485"/>
                </a:lnTo>
                <a:close/>
              </a:path>
            </a:pathLst>
          </a:custGeom>
          <a:solidFill>
            <a:srgbClr val="1869A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208;p10">
            <a:extLst>
              <a:ext uri="{FF2B5EF4-FFF2-40B4-BE49-F238E27FC236}">
                <a16:creationId xmlns:a16="http://schemas.microsoft.com/office/drawing/2014/main" id="{0B1ACD53-685B-623C-567E-537C2566A7AC}"/>
              </a:ext>
            </a:extLst>
          </p:cNvPr>
          <p:cNvSpPr txBox="1">
            <a:spLocks/>
          </p:cNvSpPr>
          <p:nvPr/>
        </p:nvSpPr>
        <p:spPr>
          <a:xfrm>
            <a:off x="7318814" y="4283187"/>
            <a:ext cx="4196424" cy="11664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>
                <a:solidFill>
                  <a:schemeClr val="lt1"/>
                </a:solidFill>
              </a:rPr>
              <a:t>Test</a:t>
            </a:r>
            <a:br>
              <a:rPr lang="en-US" sz="1800">
                <a:solidFill>
                  <a:schemeClr val="lt1"/>
                </a:solidFill>
              </a:rPr>
            </a:br>
            <a:endParaRPr lang="en-US" sz="1800" dirty="0">
              <a:solidFill>
                <a:schemeClr val="lt1"/>
              </a:solidFill>
            </a:endParaRPr>
          </a:p>
        </p:txBody>
      </p:sp>
      <p:pic>
        <p:nvPicPr>
          <p:cNvPr id="11" name="Picture 10" descr="A person holding a phone&#10;&#10;AI-generated content may be incorrect.">
            <a:extLst>
              <a:ext uri="{FF2B5EF4-FFF2-40B4-BE49-F238E27FC236}">
                <a16:creationId xmlns:a16="http://schemas.microsoft.com/office/drawing/2014/main" id="{8D611AB6-4E87-427E-A3E0-D28D63D8DEC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4035" t="15758" b="33908"/>
          <a:stretch>
            <a:fillRect/>
          </a:stretch>
        </p:blipFill>
        <p:spPr>
          <a:xfrm>
            <a:off x="7354627" y="4328908"/>
            <a:ext cx="4128460" cy="1075051"/>
          </a:xfrm>
          <a:prstGeom prst="rect">
            <a:avLst/>
          </a:prstGeom>
        </p:spPr>
      </p:pic>
      <p:pic>
        <p:nvPicPr>
          <p:cNvPr id="15" name="Picture 14" descr="A person and person sitting at a table with ceramic figurines&#10;&#10;AI-generated content may be incorrect.">
            <a:extLst>
              <a:ext uri="{FF2B5EF4-FFF2-40B4-BE49-F238E27FC236}">
                <a16:creationId xmlns:a16="http://schemas.microsoft.com/office/drawing/2014/main" id="{FB971F00-9BFE-F7F5-8D5E-CF5437901E32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t="57801" b="1654"/>
          <a:stretch>
            <a:fillRect/>
          </a:stretch>
        </p:blipFill>
        <p:spPr>
          <a:xfrm>
            <a:off x="7343129" y="4321763"/>
            <a:ext cx="4147196" cy="1094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560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>
          <a:extLst>
            <a:ext uri="{FF2B5EF4-FFF2-40B4-BE49-F238E27FC236}">
              <a16:creationId xmlns:a16="http://schemas.microsoft.com/office/drawing/2014/main" id="{94CE5DDB-109D-939B-BC79-5EFF733B14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8">
            <a:extLst>
              <a:ext uri="{FF2B5EF4-FFF2-40B4-BE49-F238E27FC236}">
                <a16:creationId xmlns:a16="http://schemas.microsoft.com/office/drawing/2014/main" id="{E55B5F74-387B-D09A-F555-0C492DFC6F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876800" y="1285875"/>
            <a:ext cx="6559550" cy="4448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sz="1600" b="1" dirty="0"/>
              <a:t>Data Structure</a:t>
            </a:r>
            <a:br>
              <a:rPr lang="en-US" sz="1600" dirty="0"/>
            </a:br>
            <a:r>
              <a:rPr lang="en-US" sz="1600" b="1" dirty="0"/>
              <a:t>Database Architecture:</a:t>
            </a:r>
            <a:r>
              <a:rPr lang="en-US" sz="1600" dirty="0"/>
              <a:t> We used a local JSON file to simulate a database, serving as our data source for products, users, and orders. This acts as a lightweight, non-relational data storage for the project.</a:t>
            </a:r>
            <a:br>
              <a:rPr lang="ar-EG" sz="1600" dirty="0"/>
            </a:br>
            <a:br>
              <a:rPr lang="en-US" sz="1600" dirty="0"/>
            </a:br>
            <a:r>
              <a:rPr lang="en-US" sz="1600" b="1" dirty="0"/>
              <a:t>Key Entities and Relationships:</a:t>
            </a:r>
            <a:r>
              <a:rPr lang="en-US" sz="1600" dirty="0"/>
              <a:t> Main entities include </a:t>
            </a:r>
            <a:r>
              <a:rPr lang="en-US" sz="1600" i="1" dirty="0"/>
              <a:t>Products</a:t>
            </a:r>
            <a:r>
              <a:rPr lang="en-US" sz="1600" dirty="0"/>
              <a:t>, </a:t>
            </a:r>
            <a:r>
              <a:rPr lang="en-US" sz="1600" i="1" dirty="0"/>
              <a:t>Users</a:t>
            </a:r>
            <a:r>
              <a:rPr lang="en-US" sz="1600" dirty="0"/>
              <a:t>, and </a:t>
            </a:r>
            <a:r>
              <a:rPr lang="en-US" sz="1600" i="1" dirty="0"/>
              <a:t>Orders</a:t>
            </a:r>
            <a:r>
              <a:rPr lang="en-US" sz="1600" dirty="0"/>
              <a:t>. Products are linked to users via order submissions; users can browse products and adjust their orders before checkout.</a:t>
            </a:r>
            <a:br>
              <a:rPr lang="ar-EG" sz="1600" dirty="0"/>
            </a:br>
            <a:br>
              <a:rPr lang="en-US" sz="1600" dirty="0"/>
            </a:br>
            <a:r>
              <a:rPr lang="en-US" sz="1600" b="1" dirty="0"/>
              <a:t>Data Flow:</a:t>
            </a:r>
            <a:r>
              <a:rPr lang="en-US" sz="1600" dirty="0"/>
              <a:t> Data is stored in JSON files, accessed via a local API. The frontend fetches data from this API, allowing users to view products, update quantities, and submit orders. All data is temporarily stored in memory during runtime.</a:t>
            </a:r>
            <a:endParaRPr sz="1600" dirty="0"/>
          </a:p>
        </p:txBody>
      </p:sp>
      <p:sp>
        <p:nvSpPr>
          <p:cNvPr id="181" name="Google Shape;181;p8">
            <a:extLst>
              <a:ext uri="{FF2B5EF4-FFF2-40B4-BE49-F238E27FC236}">
                <a16:creationId xmlns:a16="http://schemas.microsoft.com/office/drawing/2014/main" id="{2C46EB5B-4B8E-B85F-5ECB-AED52CDDD4F2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dirty="0"/>
              <a:t>11/30/25</a:t>
            </a:r>
          </a:p>
        </p:txBody>
      </p:sp>
      <p:sp>
        <p:nvSpPr>
          <p:cNvPr id="183" name="Google Shape;183;p8">
            <a:extLst>
              <a:ext uri="{FF2B5EF4-FFF2-40B4-BE49-F238E27FC236}">
                <a16:creationId xmlns:a16="http://schemas.microsoft.com/office/drawing/2014/main" id="{A9987FF5-29AF-FADE-995E-F913C79299E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pic>
        <p:nvPicPr>
          <p:cNvPr id="184" name="Google Shape;184;p8">
            <a:extLst>
              <a:ext uri="{FF2B5EF4-FFF2-40B4-BE49-F238E27FC236}">
                <a16:creationId xmlns:a16="http://schemas.microsoft.com/office/drawing/2014/main" id="{F07AD621-CBE4-D86A-B4D2-04251130916B}"/>
              </a:ext>
            </a:extLst>
          </p:cNvPr>
          <p:cNvPicPr preferRelativeResize="0"/>
          <p:nvPr/>
        </p:nvPicPr>
        <p:blipFill>
          <a:blip r:embed="rId3"/>
          <a:srcRect l="30096" r="5319"/>
          <a:stretch>
            <a:fillRect/>
          </a:stretch>
        </p:blipFill>
        <p:spPr>
          <a:xfrm>
            <a:off x="1016517" y="2063376"/>
            <a:ext cx="2645893" cy="2731245"/>
          </a:xfrm>
          <a:prstGeom prst="ellipse">
            <a:avLst/>
          </a:prstGeom>
          <a:noFill/>
          <a:ln w="63500" cap="rnd" cmpd="sng">
            <a:solidFill>
              <a:srgbClr val="336EA8"/>
            </a:solidFill>
            <a:prstDash val="solid"/>
            <a:round/>
            <a:headEnd type="none" w="sm" len="sm"/>
            <a:tailEnd type="none" w="sm" len="sm"/>
          </a:ln>
          <a:effectLst>
            <a:outerShdw blurRad="381000" dist="292100" dir="5400000" sx="-80000" sy="-18000" rotWithShape="0">
              <a:srgbClr val="000000">
                <a:alpha val="21960"/>
              </a:srgbClr>
            </a:outerShdw>
          </a:effectLst>
        </p:spPr>
      </p:pic>
      <p:sp>
        <p:nvSpPr>
          <p:cNvPr id="185" name="Google Shape;185;p8">
            <a:extLst>
              <a:ext uri="{FF2B5EF4-FFF2-40B4-BE49-F238E27FC236}">
                <a16:creationId xmlns:a16="http://schemas.microsoft.com/office/drawing/2014/main" id="{F5F8E2A2-0E1D-FFD8-7A14-A1AC77790CF7}"/>
              </a:ext>
            </a:extLst>
          </p:cNvPr>
          <p:cNvSpPr/>
          <p:nvPr/>
        </p:nvSpPr>
        <p:spPr>
          <a:xfrm rot="5400000">
            <a:off x="-965997" y="4069881"/>
            <a:ext cx="1942680" cy="1469097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rgbClr val="94B9D6"/>
          </a:solidFill>
          <a:ln w="12700" cap="flat" cmpd="sng">
            <a:solidFill>
              <a:srgbClr val="94B9D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Google Shape;110;p1">
            <a:extLst>
              <a:ext uri="{FF2B5EF4-FFF2-40B4-BE49-F238E27FC236}">
                <a16:creationId xmlns:a16="http://schemas.microsoft.com/office/drawing/2014/main" id="{CFE18F54-D676-C830-6FA4-655C7539C052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9010943" y="6291124"/>
            <a:ext cx="1362250" cy="3651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40492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>
          <a:extLst>
            <a:ext uri="{FF2B5EF4-FFF2-40B4-BE49-F238E27FC236}">
              <a16:creationId xmlns:a16="http://schemas.microsoft.com/office/drawing/2014/main" id="{0321EC0A-84AE-B189-2A75-AD1C8ADE1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6">
            <a:extLst>
              <a:ext uri="{FF2B5EF4-FFF2-40B4-BE49-F238E27FC236}">
                <a16:creationId xmlns:a16="http://schemas.microsoft.com/office/drawing/2014/main" id="{BAF29D96-3E71-4AF3-D8FD-E6D26060842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495544" y="1618488"/>
            <a:ext cx="5723675" cy="2543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br>
              <a:rPr lang="ar-EG" sz="2000" b="1" dirty="0"/>
            </a:br>
            <a:br>
              <a:rPr lang="ar-EG" sz="2000" b="1" dirty="0"/>
            </a:br>
            <a:br>
              <a:rPr lang="en-US" sz="2000" dirty="0"/>
            </a:br>
            <a:endParaRPr sz="2000" dirty="0"/>
          </a:p>
        </p:txBody>
      </p:sp>
      <p:sp>
        <p:nvSpPr>
          <p:cNvPr id="162" name="Google Shape;162;p6">
            <a:extLst>
              <a:ext uri="{FF2B5EF4-FFF2-40B4-BE49-F238E27FC236}">
                <a16:creationId xmlns:a16="http://schemas.microsoft.com/office/drawing/2014/main" id="{EA680813-DC2D-83F0-5D40-DD6D6E9B711E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dirty="0"/>
              <a:t>11/30/25</a:t>
            </a:r>
          </a:p>
        </p:txBody>
      </p:sp>
      <p:sp>
        <p:nvSpPr>
          <p:cNvPr id="164" name="Google Shape;164;p6">
            <a:extLst>
              <a:ext uri="{FF2B5EF4-FFF2-40B4-BE49-F238E27FC236}">
                <a16:creationId xmlns:a16="http://schemas.microsoft.com/office/drawing/2014/main" id="{80B143BE-B00B-7A7B-64C4-E20A8193191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pic>
        <p:nvPicPr>
          <p:cNvPr id="2" name="Google Shape;110;p1">
            <a:extLst>
              <a:ext uri="{FF2B5EF4-FFF2-40B4-BE49-F238E27FC236}">
                <a16:creationId xmlns:a16="http://schemas.microsoft.com/office/drawing/2014/main" id="{22BA0FBD-7DCD-B98D-4A07-F073D825C8D7}"/>
              </a:ext>
            </a:extLst>
          </p:cNvPr>
          <p:cNvPicPr preferRelativeResize="0"/>
          <p:nvPr/>
        </p:nvPicPr>
        <p:blipFill>
          <a:blip r:embed="rId3"/>
          <a:srcRect/>
          <a:stretch/>
        </p:blipFill>
        <p:spPr>
          <a:xfrm>
            <a:off x="9010943" y="6291124"/>
            <a:ext cx="1362250" cy="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AD0FF6-EBFF-9E13-A677-C15D3F7A3A1D}"/>
              </a:ext>
            </a:extLst>
          </p:cNvPr>
          <p:cNvSpPr txBox="1"/>
          <p:nvPr/>
        </p:nvSpPr>
        <p:spPr>
          <a:xfrm>
            <a:off x="832072" y="1689728"/>
            <a:ext cx="609447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Programming</a:t>
            </a:r>
            <a:endParaRPr lang="ar-EG" sz="2400" b="1" dirty="0"/>
          </a:p>
          <a:p>
            <a:r>
              <a:rPr lang="en-US" sz="2400" b="1" dirty="0"/>
              <a:t>Languages</a:t>
            </a:r>
            <a:endParaRPr lang="ar-EG" sz="2400" b="1" dirty="0"/>
          </a:p>
          <a:p>
            <a:r>
              <a:rPr lang="en-US" sz="2400" b="1" dirty="0"/>
              <a:t>&amp; Frameworks</a:t>
            </a:r>
            <a:endParaRPr lang="en-US" sz="2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C5B60A-FF9A-F9D3-0C00-2088DBECAAC1}"/>
              </a:ext>
            </a:extLst>
          </p:cNvPr>
          <p:cNvSpPr txBox="1"/>
          <p:nvPr/>
        </p:nvSpPr>
        <p:spPr>
          <a:xfrm>
            <a:off x="832072" y="4488214"/>
            <a:ext cx="609447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Supporting</a:t>
            </a:r>
            <a:endParaRPr lang="ar-EG" sz="2400" b="1" dirty="0"/>
          </a:p>
          <a:p>
            <a:r>
              <a:rPr lang="en-US" sz="2400" b="1" dirty="0"/>
              <a:t>Technologies</a:t>
            </a:r>
            <a:endParaRPr 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48789A-B24A-10F6-739F-B6E4AB66DD45}"/>
              </a:ext>
            </a:extLst>
          </p:cNvPr>
          <p:cNvSpPr txBox="1"/>
          <p:nvPr/>
        </p:nvSpPr>
        <p:spPr>
          <a:xfrm>
            <a:off x="4985531" y="1417408"/>
            <a:ext cx="641908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/>
              <a:t>Programming Languages:</a:t>
            </a:r>
            <a:br>
              <a:rPr lang="ar-EG" sz="1800" b="1" dirty="0"/>
            </a:br>
            <a:r>
              <a:rPr lang="en-US" sz="1800" dirty="0"/>
              <a:t>JavaScript, HTML5, CSS3</a:t>
            </a:r>
            <a:br>
              <a:rPr lang="ar-EG" sz="1800" dirty="0"/>
            </a:br>
            <a:br>
              <a:rPr lang="en-US" sz="1800" dirty="0"/>
            </a:br>
            <a:r>
              <a:rPr lang="en-US" sz="1800" b="1" dirty="0"/>
              <a:t>Frontend Framework/Library:</a:t>
            </a:r>
            <a:br>
              <a:rPr lang="ar-EG" sz="1800" b="1" dirty="0"/>
            </a:br>
            <a:r>
              <a:rPr lang="en-US" sz="1800" dirty="0"/>
              <a:t>React.js</a:t>
            </a:r>
            <a:br>
              <a:rPr lang="ar-EG" sz="1800" dirty="0"/>
            </a:br>
            <a:br>
              <a:rPr lang="en-US" sz="1800" dirty="0"/>
            </a:br>
            <a:r>
              <a:rPr lang="en-US" sz="1800" b="1" dirty="0"/>
              <a:t>Backend / API:</a:t>
            </a:r>
            <a:br>
              <a:rPr lang="ar-EG" sz="1800" b="1" dirty="0"/>
            </a:br>
            <a:r>
              <a:rPr lang="en-US" sz="1800" dirty="0"/>
              <a:t>Local JSON file as data source (simulating backend)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4EE64A2-B7DE-E8DC-72D6-AB400FB2669B}"/>
              </a:ext>
            </a:extLst>
          </p:cNvPr>
          <p:cNvSpPr txBox="1"/>
          <p:nvPr/>
        </p:nvSpPr>
        <p:spPr>
          <a:xfrm>
            <a:off x="5310143" y="4392588"/>
            <a:ext cx="609447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GitHub (version control)</a:t>
            </a:r>
            <a:br>
              <a:rPr lang="en-US" sz="2000" dirty="0"/>
            </a:br>
            <a:r>
              <a:rPr lang="en-US" sz="2000" dirty="0"/>
              <a:t>Netlify / Vercel (deployment)</a:t>
            </a:r>
            <a:br>
              <a:rPr lang="en-US" sz="2000" dirty="0"/>
            </a:br>
            <a:r>
              <a:rPr lang="en-US" sz="2000" dirty="0"/>
              <a:t>Figma / Photoshop (UI/UX design)</a:t>
            </a:r>
          </a:p>
        </p:txBody>
      </p:sp>
      <p:sp>
        <p:nvSpPr>
          <p:cNvPr id="11" name="Google Shape;206;p10">
            <a:extLst>
              <a:ext uri="{FF2B5EF4-FFF2-40B4-BE49-F238E27FC236}">
                <a16:creationId xmlns:a16="http://schemas.microsoft.com/office/drawing/2014/main" id="{96789209-DFE4-8673-3850-20F9BA083DC4}"/>
              </a:ext>
            </a:extLst>
          </p:cNvPr>
          <p:cNvSpPr/>
          <p:nvPr/>
        </p:nvSpPr>
        <p:spPr>
          <a:xfrm>
            <a:off x="832072" y="3894897"/>
            <a:ext cx="10727761" cy="97565"/>
          </a:xfrm>
          <a:custGeom>
            <a:avLst/>
            <a:gdLst/>
            <a:ahLst/>
            <a:cxnLst/>
            <a:rect l="l" t="t" r="r" b="b"/>
            <a:pathLst>
              <a:path w="1026026" h="189485" extrusionOk="0">
                <a:moveTo>
                  <a:pt x="0" y="0"/>
                </a:moveTo>
                <a:lnTo>
                  <a:pt x="1026026" y="0"/>
                </a:lnTo>
                <a:lnTo>
                  <a:pt x="1026026" y="189485"/>
                </a:lnTo>
                <a:lnTo>
                  <a:pt x="0" y="189485"/>
                </a:lnTo>
                <a:close/>
              </a:path>
            </a:pathLst>
          </a:custGeom>
          <a:solidFill>
            <a:srgbClr val="1869A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771694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>
          <a:extLst>
            <a:ext uri="{FF2B5EF4-FFF2-40B4-BE49-F238E27FC236}">
              <a16:creationId xmlns:a16="http://schemas.microsoft.com/office/drawing/2014/main" id="{D5693B73-34A4-5DC7-6554-E86AB7B052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7">
            <a:extLst>
              <a:ext uri="{FF2B5EF4-FFF2-40B4-BE49-F238E27FC236}">
                <a16:creationId xmlns:a16="http://schemas.microsoft.com/office/drawing/2014/main" id="{3A491761-CCAE-27E2-912F-53A78AA32C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114544" y="856107"/>
            <a:ext cx="6559550" cy="5005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sz="1800" b="1" dirty="0"/>
              <a:t>Current State:</a:t>
            </a:r>
            <a:br>
              <a:rPr lang="en-US" sz="1800" dirty="0"/>
            </a:br>
            <a:r>
              <a:rPr lang="en-US" sz="1800" dirty="0"/>
              <a:t>Application is currently in </a:t>
            </a:r>
            <a:r>
              <a:rPr lang="en-US" sz="1800" b="1" dirty="0"/>
              <a:t>beta.</a:t>
            </a:r>
            <a:br>
              <a:rPr lang="en-US" sz="1800" dirty="0"/>
            </a:br>
            <a:r>
              <a:rPr lang="en-US" sz="1800" dirty="0"/>
              <a:t>Core features are functional and accessible to users.</a:t>
            </a:r>
            <a:br>
              <a:rPr lang="ar-EG" sz="1800" dirty="0"/>
            </a:br>
            <a:br>
              <a:rPr lang="en-US" sz="1800" dirty="0"/>
            </a:br>
            <a:r>
              <a:rPr lang="en-US" sz="1800" b="1" dirty="0"/>
              <a:t>Testing Phases:</a:t>
            </a:r>
            <a:br>
              <a:rPr lang="en-US" sz="1800" dirty="0"/>
            </a:br>
            <a:r>
              <a:rPr lang="en-US" sz="1800" b="1" dirty="0"/>
              <a:t>Unit Testing:</a:t>
            </a:r>
            <a:r>
              <a:rPr lang="en-US" sz="1800" dirty="0"/>
              <a:t> Verified individual components for correctness.</a:t>
            </a:r>
            <a:br>
              <a:rPr lang="en-US" sz="1800" dirty="0"/>
            </a:br>
            <a:r>
              <a:rPr lang="en-US" sz="1800" b="1" dirty="0"/>
              <a:t>Integration Testing:</a:t>
            </a:r>
            <a:r>
              <a:rPr lang="en-US" sz="1800" dirty="0"/>
              <a:t> Ensured modules work together seamlessly.</a:t>
            </a:r>
            <a:br>
              <a:rPr lang="en-US" sz="1800" dirty="0"/>
            </a:br>
            <a:r>
              <a:rPr lang="en-US" sz="1800" b="1" dirty="0"/>
              <a:t>User Testing:</a:t>
            </a:r>
            <a:r>
              <a:rPr lang="en-US" sz="1800" dirty="0"/>
              <a:t> Feedback collected from team members.</a:t>
            </a:r>
            <a:br>
              <a:rPr lang="ar-EG" sz="1800" dirty="0"/>
            </a:br>
            <a:br>
              <a:rPr lang="en-US" sz="1800" dirty="0"/>
            </a:br>
            <a:r>
              <a:rPr lang="en-US" sz="1800" b="1" dirty="0"/>
              <a:t>User &amp; QA Feedback:</a:t>
            </a:r>
            <a:br>
              <a:rPr lang="en-US" sz="1800" dirty="0"/>
            </a:br>
            <a:r>
              <a:rPr lang="en-US" sz="1800" dirty="0"/>
              <a:t>Feedback received from </a:t>
            </a:r>
            <a:r>
              <a:rPr lang="en-US" sz="1800" b="1" dirty="0"/>
              <a:t>Eng Mohamed Emad, and Hashem.</a:t>
            </a:r>
            <a:br>
              <a:rPr lang="en-US" sz="1800" dirty="0"/>
            </a:br>
            <a:r>
              <a:rPr lang="en-US" sz="1800" dirty="0"/>
              <a:t>Positive comments on navigation and design.</a:t>
            </a:r>
            <a:br>
              <a:rPr lang="en-US" sz="1800" dirty="0"/>
            </a:br>
            <a:r>
              <a:rPr lang="en-US" sz="1800" dirty="0"/>
              <a:t>Minor bugs identified and fixed.</a:t>
            </a:r>
            <a:br>
              <a:rPr lang="en-US" sz="1800" dirty="0"/>
            </a:br>
            <a:r>
              <a:rPr lang="en-US" sz="1800" dirty="0"/>
              <a:t>Suggestions for feature improvements recorded for next update.</a:t>
            </a:r>
            <a:endParaRPr sz="1800" dirty="0"/>
          </a:p>
        </p:txBody>
      </p:sp>
      <p:sp>
        <p:nvSpPr>
          <p:cNvPr id="171" name="Google Shape;171;p7">
            <a:extLst>
              <a:ext uri="{FF2B5EF4-FFF2-40B4-BE49-F238E27FC236}">
                <a16:creationId xmlns:a16="http://schemas.microsoft.com/office/drawing/2014/main" id="{24E205A9-5117-A4B1-1C54-BFF65C13F881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dirty="0"/>
              <a:t>11/30/25</a:t>
            </a:r>
          </a:p>
        </p:txBody>
      </p:sp>
      <p:sp>
        <p:nvSpPr>
          <p:cNvPr id="173" name="Google Shape;173;p7">
            <a:extLst>
              <a:ext uri="{FF2B5EF4-FFF2-40B4-BE49-F238E27FC236}">
                <a16:creationId xmlns:a16="http://schemas.microsoft.com/office/drawing/2014/main" id="{32C4B9B0-99D7-D596-596D-147D5FFA934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 dirty="0"/>
          </a:p>
        </p:txBody>
      </p:sp>
      <p:pic>
        <p:nvPicPr>
          <p:cNvPr id="174" name="Google Shape;174;p7">
            <a:extLst>
              <a:ext uri="{FF2B5EF4-FFF2-40B4-BE49-F238E27FC236}">
                <a16:creationId xmlns:a16="http://schemas.microsoft.com/office/drawing/2014/main" id="{75DEC430-2E12-0F43-3FFF-8399BE9EAD3A}"/>
              </a:ext>
            </a:extLst>
          </p:cNvPr>
          <p:cNvPicPr preferRelativeResize="0"/>
          <p:nvPr/>
        </p:nvPicPr>
        <p:blipFill>
          <a:blip r:embed="rId3"/>
          <a:srcRect l="16174" t="661" r="17187" b="57331"/>
          <a:stretch>
            <a:fillRect/>
          </a:stretch>
        </p:blipFill>
        <p:spPr>
          <a:xfrm>
            <a:off x="741325" y="1713675"/>
            <a:ext cx="3913971" cy="314580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 cmpd="sng">
            <a:solidFill>
              <a:srgbClr val="336EA8"/>
            </a:solidFill>
            <a:prstDash val="solid"/>
            <a:miter lim="800000"/>
            <a:headEnd type="none" w="sm" len="sm"/>
            <a:tailEnd type="none" w="sm" len="sm"/>
          </a:ln>
          <a:effectLst>
            <a:reflection stA="28000" endPos="28000" dist="5000" dir="5400000" sy="-100000" algn="bl" rotWithShape="0"/>
          </a:effectLst>
        </p:spPr>
      </p:pic>
      <p:pic>
        <p:nvPicPr>
          <p:cNvPr id="2" name="Google Shape;110;p1">
            <a:extLst>
              <a:ext uri="{FF2B5EF4-FFF2-40B4-BE49-F238E27FC236}">
                <a16:creationId xmlns:a16="http://schemas.microsoft.com/office/drawing/2014/main" id="{AB991B60-6D82-C895-447E-555A7F6F94B1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9010943" y="6291124"/>
            <a:ext cx="1362250" cy="3651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6675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>
          <a:extLst>
            <a:ext uri="{FF2B5EF4-FFF2-40B4-BE49-F238E27FC236}">
              <a16:creationId xmlns:a16="http://schemas.microsoft.com/office/drawing/2014/main" id="{6D544D54-DD91-F731-8052-6D25D1E53F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8">
            <a:extLst>
              <a:ext uri="{FF2B5EF4-FFF2-40B4-BE49-F238E27FC236}">
                <a16:creationId xmlns:a16="http://schemas.microsoft.com/office/drawing/2014/main" id="{B391B03C-DE96-A2AB-2FA9-D45B50365BC6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dirty="0"/>
              <a:t>11/30/25</a:t>
            </a:r>
          </a:p>
        </p:txBody>
      </p:sp>
      <p:sp>
        <p:nvSpPr>
          <p:cNvPr id="183" name="Google Shape;183;p8">
            <a:extLst>
              <a:ext uri="{FF2B5EF4-FFF2-40B4-BE49-F238E27FC236}">
                <a16:creationId xmlns:a16="http://schemas.microsoft.com/office/drawing/2014/main" id="{4D67D309-7E7E-A41D-BF00-6A50C7A8765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pic>
        <p:nvPicPr>
          <p:cNvPr id="184" name="Google Shape;184;p8">
            <a:extLst>
              <a:ext uri="{FF2B5EF4-FFF2-40B4-BE49-F238E27FC236}">
                <a16:creationId xmlns:a16="http://schemas.microsoft.com/office/drawing/2014/main" id="{3C9C35DE-0C8D-5165-E04E-47088A99AC51}"/>
              </a:ext>
            </a:extLst>
          </p:cNvPr>
          <p:cNvPicPr preferRelativeResize="0"/>
          <p:nvPr/>
        </p:nvPicPr>
        <p:blipFill>
          <a:blip r:embed="rId3"/>
          <a:srcRect l="-13511" t="3994" r="-9468" b="1273"/>
          <a:stretch>
            <a:fillRect/>
          </a:stretch>
        </p:blipFill>
        <p:spPr>
          <a:xfrm>
            <a:off x="2878502" y="653736"/>
            <a:ext cx="1598667" cy="1539360"/>
          </a:xfrm>
          <a:prstGeom prst="ellipse">
            <a:avLst/>
          </a:prstGeom>
          <a:noFill/>
          <a:ln w="63500" cap="rnd" cmpd="sng">
            <a:solidFill>
              <a:srgbClr val="336EA8"/>
            </a:solidFill>
            <a:prstDash val="solid"/>
            <a:round/>
            <a:headEnd type="none" w="sm" len="sm"/>
            <a:tailEnd type="none" w="sm" len="sm"/>
          </a:ln>
          <a:effectLst>
            <a:outerShdw blurRad="381000" dist="292100" dir="5400000" sx="-80000" sy="-18000" rotWithShape="0">
              <a:srgbClr val="000000">
                <a:alpha val="21960"/>
              </a:srgbClr>
            </a:outerShdw>
          </a:effectLst>
        </p:spPr>
      </p:pic>
      <p:sp>
        <p:nvSpPr>
          <p:cNvPr id="185" name="Google Shape;185;p8">
            <a:extLst>
              <a:ext uri="{FF2B5EF4-FFF2-40B4-BE49-F238E27FC236}">
                <a16:creationId xmlns:a16="http://schemas.microsoft.com/office/drawing/2014/main" id="{016C02D1-898F-2633-E665-6EB9A38E416E}"/>
              </a:ext>
            </a:extLst>
          </p:cNvPr>
          <p:cNvSpPr/>
          <p:nvPr/>
        </p:nvSpPr>
        <p:spPr>
          <a:xfrm rot="5400000">
            <a:off x="-965997" y="4069881"/>
            <a:ext cx="1942680" cy="1469097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rgbClr val="94B9D6"/>
          </a:solidFill>
          <a:ln w="12700" cap="flat" cmpd="sng">
            <a:solidFill>
              <a:srgbClr val="94B9D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Google Shape;110;p1">
            <a:extLst>
              <a:ext uri="{FF2B5EF4-FFF2-40B4-BE49-F238E27FC236}">
                <a16:creationId xmlns:a16="http://schemas.microsoft.com/office/drawing/2014/main" id="{E255A754-B2D3-BA1A-0486-4261C0E951B3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9010943" y="6291124"/>
            <a:ext cx="1362250" cy="36512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DB4DBDA-595C-7A51-60DA-1182D39D78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2021041"/>
              </p:ext>
            </p:extLst>
          </p:nvPr>
        </p:nvGraphicFramePr>
        <p:xfrm>
          <a:off x="1292244" y="2491968"/>
          <a:ext cx="9449250" cy="29426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6120">
                  <a:extLst>
                    <a:ext uri="{9D8B030D-6E8A-4147-A177-3AD203B41FA5}">
                      <a16:colId xmlns:a16="http://schemas.microsoft.com/office/drawing/2014/main" val="736603113"/>
                    </a:ext>
                  </a:extLst>
                </a:gridCol>
                <a:gridCol w="3053380">
                  <a:extLst>
                    <a:ext uri="{9D8B030D-6E8A-4147-A177-3AD203B41FA5}">
                      <a16:colId xmlns:a16="http://schemas.microsoft.com/office/drawing/2014/main" val="1378891710"/>
                    </a:ext>
                  </a:extLst>
                </a:gridCol>
                <a:gridCol w="3149750">
                  <a:extLst>
                    <a:ext uri="{9D8B030D-6E8A-4147-A177-3AD203B41FA5}">
                      <a16:colId xmlns:a16="http://schemas.microsoft.com/office/drawing/2014/main" val="3594692338"/>
                    </a:ext>
                  </a:extLst>
                </a:gridCol>
              </a:tblGrid>
              <a:tr h="351816"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Milestone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Description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strike="noStrike" cap="none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Deadline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6685464"/>
                  </a:ext>
                </a:extLst>
              </a:tr>
              <a:tr h="492976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UI Design Completion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Finalize UI/UX design for all pages (Home, </a:t>
                      </a:r>
                      <a:r>
                        <a:rPr lang="en-US" sz="14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etc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15 Oct 2025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2355563"/>
                  </a:ext>
                </a:extLst>
              </a:tr>
              <a:tr h="492976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Frontend Development – Phase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Develop core pages(Welcome, Home, Shop, </a:t>
                      </a:r>
                      <a:r>
                        <a:rPr lang="en-US" sz="14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etc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SA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20 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Oct 2025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5332977"/>
                  </a:ext>
                </a:extLst>
              </a:tr>
              <a:tr h="492976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Frontend Development – Phase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Create and connect backend APIs for all features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SA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15 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Nov 2025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783406"/>
                  </a:ext>
                </a:extLst>
              </a:tr>
              <a:tr h="492976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API Creation &amp; Integration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Test all features, fix bugs, ensure full functionality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SA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28 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 Nov 2025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1282729"/>
                  </a:ext>
                </a:extLst>
              </a:tr>
              <a:tr h="492976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Final Deployment &amp; Presentation Prep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Deploy project, prepare slides and presentation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ar-SA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29 </a:t>
                      </a:r>
                      <a:r>
                        <a:rPr lang="en-US" sz="14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Nov 2025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2176170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4A0DF63-5995-82CF-FEA1-1022CBBDD889}"/>
              </a:ext>
            </a:extLst>
          </p:cNvPr>
          <p:cNvSpPr txBox="1"/>
          <p:nvPr/>
        </p:nvSpPr>
        <p:spPr>
          <a:xfrm>
            <a:off x="4568995" y="946362"/>
            <a:ext cx="970254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Haneedy – E-commerce Website</a:t>
            </a:r>
          </a:p>
          <a:p>
            <a:r>
              <a:rPr lang="en-US" sz="2800" dirty="0"/>
              <a:t>for Handmade Products</a:t>
            </a:r>
          </a:p>
        </p:txBody>
      </p:sp>
    </p:spTree>
    <p:extLst>
      <p:ext uri="{BB962C8B-B14F-4D97-AF65-F5344CB8AC3E}">
        <p14:creationId xmlns:p14="http://schemas.microsoft.com/office/powerpoint/2010/main" val="732870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>
          <a:extLst>
            <a:ext uri="{FF2B5EF4-FFF2-40B4-BE49-F238E27FC236}">
              <a16:creationId xmlns:a16="http://schemas.microsoft.com/office/drawing/2014/main" id="{1A36480C-8B64-26A7-0BEB-231160F428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8">
            <a:extLst>
              <a:ext uri="{FF2B5EF4-FFF2-40B4-BE49-F238E27FC236}">
                <a16:creationId xmlns:a16="http://schemas.microsoft.com/office/drawing/2014/main" id="{F2DCA713-B646-699B-EF43-106E1132B991}"/>
              </a:ext>
            </a:extLst>
          </p:cNvPr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dirty="0"/>
              <a:t>11/30/25</a:t>
            </a:r>
          </a:p>
        </p:txBody>
      </p:sp>
      <p:sp>
        <p:nvSpPr>
          <p:cNvPr id="183" name="Google Shape;183;p8">
            <a:extLst>
              <a:ext uri="{FF2B5EF4-FFF2-40B4-BE49-F238E27FC236}">
                <a16:creationId xmlns:a16="http://schemas.microsoft.com/office/drawing/2014/main" id="{F8968E87-B32A-A245-6E67-34E305662C29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pic>
        <p:nvPicPr>
          <p:cNvPr id="184" name="Google Shape;184;p8">
            <a:extLst>
              <a:ext uri="{FF2B5EF4-FFF2-40B4-BE49-F238E27FC236}">
                <a16:creationId xmlns:a16="http://schemas.microsoft.com/office/drawing/2014/main" id="{2615DA4B-84B5-BCE5-90EF-57BB788E145E}"/>
              </a:ext>
            </a:extLst>
          </p:cNvPr>
          <p:cNvPicPr preferRelativeResize="0"/>
          <p:nvPr/>
        </p:nvPicPr>
        <p:blipFill>
          <a:blip r:embed="rId3"/>
          <a:srcRect l="-13511" t="3994" r="-9468" b="1273"/>
          <a:stretch>
            <a:fillRect/>
          </a:stretch>
        </p:blipFill>
        <p:spPr>
          <a:xfrm>
            <a:off x="2878502" y="653736"/>
            <a:ext cx="1598667" cy="1539360"/>
          </a:xfrm>
          <a:prstGeom prst="ellipse">
            <a:avLst/>
          </a:prstGeom>
          <a:noFill/>
          <a:ln w="63500" cap="rnd" cmpd="sng">
            <a:solidFill>
              <a:srgbClr val="336EA8"/>
            </a:solidFill>
            <a:prstDash val="solid"/>
            <a:round/>
            <a:headEnd type="none" w="sm" len="sm"/>
            <a:tailEnd type="none" w="sm" len="sm"/>
          </a:ln>
          <a:effectLst>
            <a:outerShdw blurRad="381000" dist="292100" dir="5400000" sx="-80000" sy="-18000" rotWithShape="0">
              <a:srgbClr val="000000">
                <a:alpha val="21960"/>
              </a:srgbClr>
            </a:outerShdw>
          </a:effectLst>
        </p:spPr>
      </p:pic>
      <p:sp>
        <p:nvSpPr>
          <p:cNvPr id="185" name="Google Shape;185;p8">
            <a:extLst>
              <a:ext uri="{FF2B5EF4-FFF2-40B4-BE49-F238E27FC236}">
                <a16:creationId xmlns:a16="http://schemas.microsoft.com/office/drawing/2014/main" id="{2519B2C7-74C6-99EB-1874-4B85E024BC47}"/>
              </a:ext>
            </a:extLst>
          </p:cNvPr>
          <p:cNvSpPr/>
          <p:nvPr/>
        </p:nvSpPr>
        <p:spPr>
          <a:xfrm rot="5400000">
            <a:off x="-965997" y="4069881"/>
            <a:ext cx="1942680" cy="1469097"/>
          </a:xfrm>
          <a:prstGeom prst="blockArc">
            <a:avLst>
              <a:gd name="adj1" fmla="val 10800000"/>
              <a:gd name="adj2" fmla="val 0"/>
              <a:gd name="adj3" fmla="val 25000"/>
            </a:avLst>
          </a:prstGeom>
          <a:solidFill>
            <a:srgbClr val="94B9D6"/>
          </a:solidFill>
          <a:ln w="12700" cap="flat" cmpd="sng">
            <a:solidFill>
              <a:srgbClr val="94B9D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Google Shape;110;p1">
            <a:extLst>
              <a:ext uri="{FF2B5EF4-FFF2-40B4-BE49-F238E27FC236}">
                <a16:creationId xmlns:a16="http://schemas.microsoft.com/office/drawing/2014/main" id="{71C61557-82EA-7AF2-9868-32FA296793BA}"/>
              </a:ext>
            </a:extLst>
          </p:cNvPr>
          <p:cNvPicPr preferRelativeResize="0"/>
          <p:nvPr/>
        </p:nvPicPr>
        <p:blipFill>
          <a:blip r:embed="rId4"/>
          <a:srcRect/>
          <a:stretch/>
        </p:blipFill>
        <p:spPr>
          <a:xfrm>
            <a:off x="9010943" y="6291124"/>
            <a:ext cx="1362250" cy="36512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6A6BB84-FB66-7FAD-8281-EF6208B01D76}"/>
              </a:ext>
            </a:extLst>
          </p:cNvPr>
          <p:cNvSpPr txBox="1"/>
          <p:nvPr/>
        </p:nvSpPr>
        <p:spPr>
          <a:xfrm>
            <a:off x="4568995" y="946362"/>
            <a:ext cx="970254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Haneedy – E-commerce Website</a:t>
            </a:r>
          </a:p>
          <a:p>
            <a:r>
              <a:rPr lang="en-US" sz="2800" dirty="0"/>
              <a:t>for Handmade Products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F8CD42C-A7DA-BED6-B58F-46C537476C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9323511"/>
              </p:ext>
            </p:extLst>
          </p:nvPr>
        </p:nvGraphicFramePr>
        <p:xfrm>
          <a:off x="1292244" y="2491968"/>
          <a:ext cx="9449250" cy="28649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3180">
                  <a:extLst>
                    <a:ext uri="{9D8B030D-6E8A-4147-A177-3AD203B41FA5}">
                      <a16:colId xmlns:a16="http://schemas.microsoft.com/office/drawing/2014/main" val="102118229"/>
                    </a:ext>
                  </a:extLst>
                </a:gridCol>
                <a:gridCol w="3056320">
                  <a:extLst>
                    <a:ext uri="{9D8B030D-6E8A-4147-A177-3AD203B41FA5}">
                      <a16:colId xmlns:a16="http://schemas.microsoft.com/office/drawing/2014/main" val="2193134850"/>
                    </a:ext>
                  </a:extLst>
                </a:gridCol>
                <a:gridCol w="3149750">
                  <a:extLst>
                    <a:ext uri="{9D8B030D-6E8A-4147-A177-3AD203B41FA5}">
                      <a16:colId xmlns:a16="http://schemas.microsoft.com/office/drawing/2014/main" val="1759510138"/>
                    </a:ext>
                  </a:extLst>
                </a:gridCol>
              </a:tblGrid>
              <a:tr h="342672"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strike="noStrike" cap="none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Student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strike="noStrike" cap="none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Student 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strike="noStrike" cap="none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Roles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0100922"/>
                  </a:ext>
                </a:extLst>
              </a:tr>
              <a:tr h="420374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Mahmoud Ibrahim Elsayed Sobhi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21042972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Shop, Fav Pages &amp; UI/ UX Design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199016"/>
                  </a:ext>
                </a:extLst>
              </a:tr>
              <a:tr h="420374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Mohamed Gomaa Elshahat Metwally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21107743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Home, Contact Pages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9757293"/>
                  </a:ext>
                </a:extLst>
              </a:tr>
              <a:tr h="420374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Hashim Elsayed Hashim Eltilaty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21018454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Components (Navbar, Footer..)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5112195"/>
                  </a:ext>
                </a:extLst>
              </a:tr>
              <a:tr h="420374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Mohamed Emad AbdAlazeam Ali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21071961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/>
                        <a:t>Cart, Single Product Pages &amp; API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9766733"/>
                  </a:ext>
                </a:extLst>
              </a:tr>
              <a:tr h="420374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Mohamed Ali El Sayed Ali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21034488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Checkout Page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83038"/>
                  </a:ext>
                </a:extLst>
              </a:tr>
              <a:tr h="420374"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Mohamed Mahmoud Esmail Gohary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0" i="0" u="none" strike="noStrike" cap="none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21064008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Fav Page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677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17071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882</Words>
  <Application>Microsoft Office PowerPoint</Application>
  <PresentationFormat>Widescreen</PresentationFormat>
  <Paragraphs>112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Amasis MT Pro Medium</vt:lpstr>
      <vt:lpstr>Wingdings</vt:lpstr>
      <vt:lpstr>Calibri</vt:lpstr>
      <vt:lpstr>Arial</vt:lpstr>
      <vt:lpstr>Office Theme</vt:lpstr>
      <vt:lpstr>PowerPoint Presentation</vt:lpstr>
      <vt:lpstr>Problem: Many local Egyptian artisans struggle to sell their handmade products online due to limited visibility and lack of a dedicated e-commerce platform.  Solution: Haneedy is an e-commerce platform designed to help local artisans showcase and sell their handmade products in a simple and easy-to-use interface.  Unique Value Proposition: Haneedy focuses exclusively on Egyptian handmade products, providing a secure and user-friendly platform that connects artisans directly with customers.  </vt:lpstr>
      <vt:lpstr>Shop Page</vt:lpstr>
      <vt:lpstr>Test </vt:lpstr>
      <vt:lpstr>Data Structure Database Architecture: We used a local JSON file to simulate a database, serving as our data source for products, users, and orders. This acts as a lightweight, non-relational data storage for the project.  Key Entities and Relationships: Main entities include Products, Users, and Orders. Products are linked to users via order submissions; users can browse products and adjust their orders before checkout.  Data Flow: Data is stored in JSON files, accessed via a local API. The frontend fetches data from this API, allowing users to view products, update quantities, and submit orders. All data is temporarily stored in memory during runtime.</vt:lpstr>
      <vt:lpstr>   </vt:lpstr>
      <vt:lpstr>Current State: Application is currently in beta. Core features are functional and accessible to users.  Testing Phases: Unit Testing: Verified individual components for correctness. Integration Testing: Ensured modules work together seamlessly. User Testing: Feedback collected from team members.  User &amp; QA Feedback: Feedback received from Eng Mohamed Emad, and Hashem. Positive comments on navigation and design. Minor bugs identified and fixed. Suggestions for feature improvements recorded for next update.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SAMA</dc:creator>
  <cp:lastModifiedBy>42022219</cp:lastModifiedBy>
  <cp:revision>35</cp:revision>
  <dcterms:created xsi:type="dcterms:W3CDTF">2024-03-14T10:03:54Z</dcterms:created>
  <dcterms:modified xsi:type="dcterms:W3CDTF">2025-11-30T17:54:05Z</dcterms:modified>
</cp:coreProperties>
</file>